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76" r:id="rId6"/>
    <p:sldMasterId id="2147483689" r:id="rId7"/>
    <p:sldMasterId id="214748370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Lst>
  <p:sldSz cy="6858000" cx="12192000"/>
  <p:notesSz cx="6858000" cy="9144000"/>
  <p:embeddedFontLst>
    <p:embeddedFont>
      <p:font typeface="Garamond"/>
      <p:regular r:id="rId131"/>
      <p:bold r:id="rId132"/>
      <p:italic r:id="rId133"/>
      <p:boldItalic r:id="rId134"/>
    </p:embeddedFont>
    <p:embeddedFont>
      <p:font typeface="Cambria Math"/>
      <p:regular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6" roundtripDataSignature="AMtx7mgAY4LzOCfkq5xnZgd4baiDsefV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67CD8D-6697-4692-BB72-67FEA923938F}">
  <a:tblStyle styleId="{9967CD8D-6697-4692-BB72-67FEA923938F}" styleName="Table_0">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Garamond"/>
          <a:ea typeface="Garamond"/>
          <a:cs typeface="Garamond"/>
        </a:font>
        <a:schemeClr val="lt1"/>
      </a:tcTxStyle>
      <a:tcStyle>
        <a:fill>
          <a:solidFill>
            <a:schemeClr val="accent3"/>
          </a:solidFill>
        </a:fill>
      </a:tcStyle>
    </a:lastCol>
    <a:firstCol>
      <a:tcTxStyle b="on" i="off">
        <a:font>
          <a:latin typeface="Garamond"/>
          <a:ea typeface="Garamond"/>
          <a:cs typeface="Garamond"/>
        </a:font>
        <a:schemeClr val="lt1"/>
      </a:tcTxStyle>
      <a:tcStyle>
        <a:fill>
          <a:solidFill>
            <a:schemeClr val="accent3"/>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6C76FA4A-7F65-490B-B667-D69164306B64}" styleName="Table_1">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Garamond"/>
          <a:ea typeface="Garamond"/>
          <a:cs typeface="Garamond"/>
        </a:font>
        <a:schemeClr val="lt1"/>
      </a:tcTxStyle>
      <a:tcStyle>
        <a:fill>
          <a:solidFill>
            <a:schemeClr val="accent2"/>
          </a:solidFill>
        </a:fill>
      </a:tcStyle>
    </a:lastCol>
    <a:firstCol>
      <a:tcTxStyle b="on" i="off">
        <a:font>
          <a:latin typeface="Garamond"/>
          <a:ea typeface="Garamond"/>
          <a:cs typeface="Garamond"/>
        </a:font>
        <a:schemeClr val="lt1"/>
      </a:tcTxStyle>
      <a:tcStyle>
        <a:fill>
          <a:solidFill>
            <a:schemeClr val="accent2"/>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651544D9-452F-4801-9410-251D69F105B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BD3CA4C-5A90-4061-AF3F-8BCDBD6942A9}" styleName="Table_3">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2C6C27-3742-4F6E-9B70-287B63959325}" styleName="Table_4">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2" Type="http://schemas.openxmlformats.org/officeDocument/2006/relationships/font" Target="fonts/Garamond-bold.fntdata"/><Relationship Id="rId131" Type="http://schemas.openxmlformats.org/officeDocument/2006/relationships/font" Target="fonts/Garamond-regular.fntdata"/><Relationship Id="rId130" Type="http://schemas.openxmlformats.org/officeDocument/2006/relationships/slide" Target="slides/slide121.xml"/><Relationship Id="rId136" Type="http://customschemas.google.com/relationships/presentationmetadata" Target="metadata"/><Relationship Id="rId135" Type="http://schemas.openxmlformats.org/officeDocument/2006/relationships/font" Target="fonts/CambriaMath-regular.fntdata"/><Relationship Id="rId134" Type="http://schemas.openxmlformats.org/officeDocument/2006/relationships/font" Target="fonts/Garamond-boldItalic.fntdata"/><Relationship Id="rId133" Type="http://schemas.openxmlformats.org/officeDocument/2006/relationships/font" Target="fonts/Garamond-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2543c7f0bd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12543c7f0bd_15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2543c7f0bd_1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12543c7f0bd_15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2b1973cc59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2b1973cc5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b1973cc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12b1973cc5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2b1973cc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12b1973cc5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2b1973cc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12b1973cc59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b1973cc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12b1973cc5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b1973cc5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12b1973cc5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2543c7f0bd_1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g12543c7f0bd_15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28bc56b6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28bc56b6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28bc56b6e4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28bc56b6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2543c7f0bd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g12543c7f0bd_15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2543c7f0bd_1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12543c7f0bd_15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2543c7f0bd_1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12543c7f0bd_15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64adeb2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264adeb27a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a57f9e5a4_7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2a57f9e5a4_7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a57f9e5a4_7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2a57f9e5a4_7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2a57f9e5a4_7_1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12a57f9e5a4_7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a57f9e5a4_7_1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12a57f9e5a4_7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543c7f0bd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2543c7f0bd_3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a57f9e5a4_7_1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2a57f9e5a4_7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a57f9e5a4_7_1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2a57f9e5a4_7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a57f9e5a4_7_1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2a57f9e5a4_7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2a57f9e5a4_7_1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2a57f9e5a4_7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2a57f9e5a4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12a57f9e5a4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a57f9e5a4_2_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2a57f9e5a4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a57f9e5a4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12a57f9e5a4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a57f9e5a4_2_1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12a57f9e5a4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2a57f9e5a4_2_1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12a57f9e5a4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2a57f9e5a4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2a57f9e5a4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2a57f9e5a4_2_1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2a57f9e5a4_2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52372091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252372091c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b1973cc59_1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12b1973cc59_1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b1973cc59_1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12b1973cc59_1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b1973cc59_1_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2b1973cc59_1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2b1973cc59_1_2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12b1973cc59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2b1973cc59_1_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12b1973cc59_1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43c7f0bd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2543c7f0bd_3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2b1973cc59_1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2b1973cc59_1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b1973cc59_1_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2b1973cc59_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b1973cc59_1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12b1973cc59_1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2b1973cc59_1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12b1973cc59_1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2b1973cc59_1_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12b1973cc59_1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2b1973cc59_1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12b1973cc59_1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2b1973cc59_1_2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12b1973cc59_1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b1973cc59_1_3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12b1973cc59_1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2b1973cc59_1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12b1973cc59_1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b1973cc59_1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12b1973cc59_1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b1973cc59_1_3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12b1973cc59_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b1973cc59_1_3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2b1973cc59_1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2b1973cc59_1_3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12b1973cc59_1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2b1973cc59_1_3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12b1973cc59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2b1973cc59_1_3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12b1973cc59_1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b1973cc59_1_3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12b1973cc59_1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b1973cc59_1_3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12b1973cc59_1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b1973cc59_1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12b1973cc59_1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2b1973cc59_1_3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12b1973cc59_1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2543c7f0bd_13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2543c7f0bd_1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543c7f0bd_13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12543c7f0bd_1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2543c7f0bd_13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12543c7f0bd_1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2543c7f0bd_13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2543c7f0bd_1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2543c7f0bd_13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12543c7f0bd_1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252372091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252372091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252372091c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25237209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52372091c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25237209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252372091c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252372091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2543c7f0bd_1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2543c7f0bd_1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2b2075467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2b207546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2b2075467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2b207546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2b3017383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2b30173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2b3017383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2b301738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2543c7f0bd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12543c7f0bd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2b1973cc59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2b1973cc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4.png"/><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29.png"/><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34.png"/><Relationship Id="rId4"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3.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35.png"/><Relationship Id="rId4"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7.png"/><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40.png"/><Relationship Id="rId4"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9.png"/><Relationship Id="rId4" Type="http://schemas.openxmlformats.org/officeDocument/2006/relationships/image" Target="../media/image4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4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9.png"/><Relationship Id="rId4" Type="http://schemas.openxmlformats.org/officeDocument/2006/relationships/image" Target="../media/image4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jpg"/><Relationship Id="rId3" Type="http://schemas.openxmlformats.org/officeDocument/2006/relationships/image" Target="../media/image48.png"/><Relationship Id="rId4" Type="http://schemas.openxmlformats.org/officeDocument/2006/relationships/image" Target="../media/image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jpg"/><Relationship Id="rId3" Type="http://schemas.openxmlformats.org/officeDocument/2006/relationships/image" Target="../media/image49.png"/><Relationship Id="rId4" Type="http://schemas.openxmlformats.org/officeDocument/2006/relationships/image" Target="../media/image5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jpg"/><Relationship Id="rId3" Type="http://schemas.openxmlformats.org/officeDocument/2006/relationships/image" Target="../media/image51.png"/><Relationship Id="rId4" Type="http://schemas.openxmlformats.org/officeDocument/2006/relationships/image" Target="../media/image5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jpg"/><Relationship Id="rId3" Type="http://schemas.openxmlformats.org/officeDocument/2006/relationships/image" Target="../media/image49.png"/><Relationship Id="rId4" Type="http://schemas.openxmlformats.org/officeDocument/2006/relationships/image" Target="../media/image5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5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tile algn="tl" flip="none" tx="0" sx="100000" ty="0" sy="100000"/>
        </a:blipFill>
      </p:bgPr>
    </p:bg>
    <p:spTree>
      <p:nvGrpSpPr>
        <p:cNvPr id="11" name="Shape 11"/>
        <p:cNvGrpSpPr/>
        <p:nvPr/>
      </p:nvGrpSpPr>
      <p:grpSpPr>
        <a:xfrm>
          <a:off x="0" y="0"/>
          <a:ext cx="0" cy="0"/>
          <a:chOff x="0" y="0"/>
          <a:chExt cx="0" cy="0"/>
        </a:xfrm>
      </p:grpSpPr>
      <p:sp>
        <p:nvSpPr>
          <p:cNvPr id="12" name="Google Shape;12;p59"/>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C0C0C"/>
              </a:buClr>
              <a:buSzPts val="5200"/>
              <a:buFont typeface="Garamond"/>
              <a:buNone/>
              <a:defRPr b="1" sz="5200">
                <a:solidFill>
                  <a:srgbClr val="0C0C0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9"/>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9"/>
          <p:cNvSpPr txBox="1"/>
          <p:nvPr>
            <p:ph idx="10" type="dt"/>
          </p:nvPr>
        </p:nvSpPr>
        <p:spPr>
          <a:xfrm>
            <a:off x="4668982" y="6179127"/>
            <a:ext cx="2854036" cy="48607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 name="Google Shape;15;p59"/>
          <p:cNvPicPr preferRelativeResize="0"/>
          <p:nvPr/>
        </p:nvPicPr>
        <p:blipFill rotWithShape="1">
          <a:blip r:embed="rId3">
            <a:alphaModFix/>
          </a:blip>
          <a:srcRect b="0" l="0" r="0" t="0"/>
          <a:stretch/>
        </p:blipFill>
        <p:spPr>
          <a:xfrm>
            <a:off x="8620447" y="480785"/>
            <a:ext cx="2666816" cy="2160000"/>
          </a:xfrm>
          <a:prstGeom prst="rect">
            <a:avLst/>
          </a:prstGeom>
          <a:noFill/>
          <a:ln>
            <a:noFill/>
          </a:ln>
        </p:spPr>
      </p:pic>
      <p:pic>
        <p:nvPicPr>
          <p:cNvPr descr="Logo&#10;&#10;Description automatically generated" id="16" name="Google Shape;16;p59"/>
          <p:cNvPicPr preferRelativeResize="0"/>
          <p:nvPr/>
        </p:nvPicPr>
        <p:blipFill rotWithShape="1">
          <a:blip r:embed="rId4">
            <a:alphaModFix/>
          </a:blip>
          <a:srcRect b="17042" l="14392" r="26479" t="17326"/>
          <a:stretch/>
        </p:blipFill>
        <p:spPr>
          <a:xfrm>
            <a:off x="904737" y="407235"/>
            <a:ext cx="3807655" cy="23071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6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6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9"/>
          <p:cNvSpPr/>
          <p:nvPr>
            <p:ph idx="2" type="pic"/>
          </p:nvPr>
        </p:nvSpPr>
        <p:spPr>
          <a:xfrm>
            <a:off x="5183188" y="987425"/>
            <a:ext cx="6172200" cy="4873625"/>
          </a:xfrm>
          <a:prstGeom prst="rect">
            <a:avLst/>
          </a:prstGeom>
          <a:noFill/>
          <a:ln>
            <a:noFill/>
          </a:ln>
        </p:spPr>
      </p:sp>
      <p:sp>
        <p:nvSpPr>
          <p:cNvPr id="78" name="Google Shape;78;p6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7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7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7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tile algn="tl" flip="none" tx="0" sx="100000" ty="0" sy="100000"/>
        </a:blipFill>
      </p:bgPr>
    </p:bg>
    <p:spTree>
      <p:nvGrpSpPr>
        <p:cNvPr id="100" name="Shape 100"/>
        <p:cNvGrpSpPr/>
        <p:nvPr/>
      </p:nvGrpSpPr>
      <p:grpSpPr>
        <a:xfrm>
          <a:off x="0" y="0"/>
          <a:ext cx="0" cy="0"/>
          <a:chOff x="0" y="0"/>
          <a:chExt cx="0" cy="0"/>
        </a:xfrm>
      </p:grpSpPr>
      <p:sp>
        <p:nvSpPr>
          <p:cNvPr id="101" name="Google Shape;101;g12543c7f0bd_3_6"/>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C0C0C"/>
              </a:buClr>
              <a:buSzPts val="5200"/>
              <a:buFont typeface="Garamond"/>
              <a:buNone/>
              <a:defRPr b="1" sz="5200">
                <a:solidFill>
                  <a:srgbClr val="0C0C0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g12543c7f0bd_3_6"/>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g12543c7f0bd_3_6"/>
          <p:cNvSpPr txBox="1"/>
          <p:nvPr>
            <p:ph idx="10" type="dt"/>
          </p:nvPr>
        </p:nvSpPr>
        <p:spPr>
          <a:xfrm>
            <a:off x="4668982" y="6179127"/>
            <a:ext cx="2854036" cy="48607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4" name="Google Shape;104;g12543c7f0bd_3_6"/>
          <p:cNvPicPr preferRelativeResize="0"/>
          <p:nvPr/>
        </p:nvPicPr>
        <p:blipFill rotWithShape="1">
          <a:blip r:embed="rId3">
            <a:alphaModFix/>
          </a:blip>
          <a:srcRect b="0" l="0" r="0" t="0"/>
          <a:stretch/>
        </p:blipFill>
        <p:spPr>
          <a:xfrm>
            <a:off x="8620447" y="480785"/>
            <a:ext cx="2666816" cy="2160000"/>
          </a:xfrm>
          <a:prstGeom prst="rect">
            <a:avLst/>
          </a:prstGeom>
          <a:noFill/>
          <a:ln>
            <a:noFill/>
          </a:ln>
        </p:spPr>
      </p:pic>
      <p:pic>
        <p:nvPicPr>
          <p:cNvPr descr="Logo&#10;&#10;Description automatically generated" id="105" name="Google Shape;105;g12543c7f0bd_3_6"/>
          <p:cNvPicPr preferRelativeResize="0"/>
          <p:nvPr/>
        </p:nvPicPr>
        <p:blipFill rotWithShape="1">
          <a:blip r:embed="rId4">
            <a:alphaModFix/>
          </a:blip>
          <a:srcRect b="17042" l="14392" r="26479" t="17326"/>
          <a:stretch/>
        </p:blipFill>
        <p:spPr>
          <a:xfrm>
            <a:off x="904737" y="407235"/>
            <a:ext cx="3807655" cy="230710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obj">
  <p:cSld name="OBJECT">
    <p:bg>
      <p:bgPr>
        <a:blipFill rotWithShape="1">
          <a:blip r:embed="rId2">
            <a:alphaModFix amt="97000"/>
          </a:blip>
          <a:tile algn="tl" flip="none" tx="0" sx="100000" ty="0" sy="100000"/>
        </a:blipFill>
      </p:bgPr>
    </p:bg>
    <p:spTree>
      <p:nvGrpSpPr>
        <p:cNvPr id="106" name="Shape 106"/>
        <p:cNvGrpSpPr/>
        <p:nvPr/>
      </p:nvGrpSpPr>
      <p:grpSpPr>
        <a:xfrm>
          <a:off x="0" y="0"/>
          <a:ext cx="0" cy="0"/>
          <a:chOff x="0" y="0"/>
          <a:chExt cx="0" cy="0"/>
        </a:xfrm>
      </p:grpSpPr>
      <p:sp>
        <p:nvSpPr>
          <p:cNvPr id="107" name="Google Shape;107;g12543c7f0bd_3_1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g12543c7f0bd_3_12"/>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g12543c7f0bd_3_1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110" name="Google Shape;110;g12543c7f0bd_3_12"/>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111" name="Google Shape;111;g12543c7f0bd_3_12"/>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blipFill rotWithShape="1">
          <a:blip r:embed="rId2">
            <a:alphaModFix amt="97000"/>
          </a:blip>
          <a:tile algn="tl" flip="none" tx="0" sx="100000" ty="0" sy="100000"/>
        </a:blipFill>
      </p:bgPr>
    </p:bg>
    <p:spTree>
      <p:nvGrpSpPr>
        <p:cNvPr id="112" name="Shape 112"/>
        <p:cNvGrpSpPr/>
        <p:nvPr/>
      </p:nvGrpSpPr>
      <p:grpSpPr>
        <a:xfrm>
          <a:off x="0" y="0"/>
          <a:ext cx="0" cy="0"/>
          <a:chOff x="0" y="0"/>
          <a:chExt cx="0" cy="0"/>
        </a:xfrm>
      </p:grpSpPr>
      <p:sp>
        <p:nvSpPr>
          <p:cNvPr id="113" name="Google Shape;113;g12543c7f0bd_3_18"/>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12543c7f0bd_3_18"/>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g12543c7f0bd_3_18"/>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116" name="Google Shape;116;g12543c7f0bd_3_18"/>
          <p:cNvPicPr preferRelativeResize="0"/>
          <p:nvPr/>
        </p:nvPicPr>
        <p:blipFill rotWithShape="1">
          <a:blip r:embed="rId3">
            <a:alphaModFix/>
          </a:blip>
          <a:srcRect b="0" l="0" r="0" t="0"/>
          <a:stretch/>
        </p:blipFill>
        <p:spPr>
          <a:xfrm>
            <a:off x="10908377" y="5765204"/>
            <a:ext cx="1113559" cy="900000"/>
          </a:xfrm>
          <a:prstGeom prst="rect">
            <a:avLst/>
          </a:prstGeom>
          <a:noFill/>
          <a:ln>
            <a:noFill/>
          </a:ln>
        </p:spPr>
      </p:pic>
      <p:pic>
        <p:nvPicPr>
          <p:cNvPr id="117" name="Google Shape;117;g12543c7f0bd_3_18"/>
          <p:cNvPicPr preferRelativeResize="0"/>
          <p:nvPr/>
        </p:nvPicPr>
        <p:blipFill rotWithShape="1">
          <a:blip r:embed="rId4">
            <a:alphaModFix/>
          </a:blip>
          <a:srcRect b="0" l="0" r="0" t="0"/>
          <a:stretch/>
        </p:blipFill>
        <p:spPr>
          <a:xfrm>
            <a:off x="170064" y="5765204"/>
            <a:ext cx="1488095" cy="900000"/>
          </a:xfrm>
          <a:prstGeom prst="rect">
            <a:avLst/>
          </a:prstGeom>
          <a:noFill/>
          <a:ln>
            <a:noFill/>
          </a:ln>
        </p:spPr>
      </p:pic>
      <p:sp>
        <p:nvSpPr>
          <p:cNvPr id="118" name="Google Shape;118;g12543c7f0bd_3_18"/>
          <p:cNvSpPr/>
          <p:nvPr>
            <p:ph idx="2" type="pic"/>
          </p:nvPr>
        </p:nvSpPr>
        <p:spPr>
          <a:xfrm>
            <a:off x="6218239" y="1143000"/>
            <a:ext cx="5803698" cy="3879166"/>
          </a:xfrm>
          <a:prstGeom prst="rect">
            <a:avLst/>
          </a:prstGeom>
          <a:noFill/>
          <a:ln>
            <a:noFill/>
          </a:ln>
        </p:spPr>
      </p:sp>
      <p:sp>
        <p:nvSpPr>
          <p:cNvPr id="119" name="Google Shape;119;g12543c7f0bd_3_18"/>
          <p:cNvSpPr txBox="1"/>
          <p:nvPr>
            <p:ph idx="3" type="body"/>
          </p:nvPr>
        </p:nvSpPr>
        <p:spPr>
          <a:xfrm>
            <a:off x="6218239" y="5148263"/>
            <a:ext cx="5803698" cy="42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None/>
              <a:defRPr sz="22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bg>
      <p:bgPr>
        <a:blipFill rotWithShape="1">
          <a:blip r:embed="rId2">
            <a:alphaModFix amt="97000"/>
          </a:blip>
          <a:tile algn="tl" flip="none" tx="0" sx="100000" ty="0" sy="100000"/>
        </a:blipFill>
      </p:bgPr>
    </p:bg>
    <p:spTree>
      <p:nvGrpSpPr>
        <p:cNvPr id="120" name="Shape 120"/>
        <p:cNvGrpSpPr/>
        <p:nvPr/>
      </p:nvGrpSpPr>
      <p:grpSpPr>
        <a:xfrm>
          <a:off x="0" y="0"/>
          <a:ext cx="0" cy="0"/>
          <a:chOff x="0" y="0"/>
          <a:chExt cx="0" cy="0"/>
        </a:xfrm>
      </p:grpSpPr>
      <p:sp>
        <p:nvSpPr>
          <p:cNvPr id="121" name="Google Shape;121;g12543c7f0bd_3_2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g12543c7f0bd_3_2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123" name="Google Shape;123;g12543c7f0bd_3_26"/>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124" name="Google Shape;124;g12543c7f0bd_3_26"/>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
        <p:nvSpPr>
          <p:cNvPr id="125" name="Google Shape;125;g12543c7f0bd_3_26"/>
          <p:cNvSpPr txBox="1"/>
          <p:nvPr>
            <p:ph idx="1" type="body"/>
          </p:nvPr>
        </p:nvSpPr>
        <p:spPr>
          <a:xfrm>
            <a:off x="0" y="5430711"/>
            <a:ext cx="12192000" cy="33813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8E8C2"/>
        </a:solidFill>
      </p:bgPr>
    </p:bg>
    <p:spTree>
      <p:nvGrpSpPr>
        <p:cNvPr id="126" name="Shape 126"/>
        <p:cNvGrpSpPr/>
        <p:nvPr/>
      </p:nvGrpSpPr>
      <p:grpSpPr>
        <a:xfrm>
          <a:off x="0" y="0"/>
          <a:ext cx="0" cy="0"/>
          <a:chOff x="0" y="0"/>
          <a:chExt cx="0" cy="0"/>
        </a:xfrm>
      </p:grpSpPr>
      <p:pic>
        <p:nvPicPr>
          <p:cNvPr descr="Logo&#10;&#10;Description automatically generated" id="127" name="Google Shape;127;g12543c7f0bd_3_32"/>
          <p:cNvPicPr preferRelativeResize="0"/>
          <p:nvPr/>
        </p:nvPicPr>
        <p:blipFill rotWithShape="1">
          <a:blip r:embed="rId2">
            <a:alphaModFix/>
          </a:blip>
          <a:srcRect b="17042" l="14392" r="26479" t="17326"/>
          <a:stretch/>
        </p:blipFill>
        <p:spPr>
          <a:xfrm>
            <a:off x="838200" y="755715"/>
            <a:ext cx="3807655" cy="2307102"/>
          </a:xfrm>
          <a:prstGeom prst="rect">
            <a:avLst/>
          </a:prstGeom>
          <a:noFill/>
          <a:ln>
            <a:noFill/>
          </a:ln>
        </p:spPr>
      </p:pic>
      <p:pic>
        <p:nvPicPr>
          <p:cNvPr id="128" name="Google Shape;128;g12543c7f0bd_3_32"/>
          <p:cNvPicPr preferRelativeResize="0"/>
          <p:nvPr/>
        </p:nvPicPr>
        <p:blipFill rotWithShape="1">
          <a:blip r:embed="rId3">
            <a:alphaModFix/>
          </a:blip>
          <a:srcRect b="0" l="0" r="0" t="0"/>
          <a:stretch/>
        </p:blipFill>
        <p:spPr>
          <a:xfrm>
            <a:off x="8686984" y="902817"/>
            <a:ext cx="2666816" cy="2160000"/>
          </a:xfrm>
          <a:prstGeom prst="rect">
            <a:avLst/>
          </a:prstGeom>
          <a:noFill/>
          <a:ln>
            <a:noFill/>
          </a:ln>
        </p:spPr>
      </p:pic>
      <p:sp>
        <p:nvSpPr>
          <p:cNvPr id="129" name="Google Shape;129;g12543c7f0bd_3_32"/>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4D4D4D"/>
              </a:buClr>
              <a:buSzPts val="8000"/>
              <a:buNone/>
              <a:defRPr sz="8000">
                <a:solidFill>
                  <a:srgbClr val="4D4D4D"/>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 name="Shape 130"/>
        <p:cNvGrpSpPr/>
        <p:nvPr/>
      </p:nvGrpSpPr>
      <p:grpSpPr>
        <a:xfrm>
          <a:off x="0" y="0"/>
          <a:ext cx="0" cy="0"/>
          <a:chOff x="0" y="0"/>
          <a:chExt cx="0" cy="0"/>
        </a:xfrm>
      </p:grpSpPr>
      <p:sp>
        <p:nvSpPr>
          <p:cNvPr id="131" name="Google Shape;131;g12543c7f0bd_3_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g12543c7f0bd_3_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3" name="Google Shape;133;g12543c7f0bd_3_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12543c7f0bd_3_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12543c7f0bd_3_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obj">
  <p:cSld name="OBJECT">
    <p:bg>
      <p:bgPr>
        <a:blipFill rotWithShape="1">
          <a:blip r:embed="rId2">
            <a:alphaModFix amt="97000"/>
          </a:blip>
          <a:tile algn="tl" flip="none" tx="0" sx="100000" ty="0" sy="100000"/>
        </a:blipFill>
      </p:bgPr>
    </p:bg>
    <p:spTree>
      <p:nvGrpSpPr>
        <p:cNvPr id="17" name="Shape 17"/>
        <p:cNvGrpSpPr/>
        <p:nvPr/>
      </p:nvGrpSpPr>
      <p:grpSpPr>
        <a:xfrm>
          <a:off x="0" y="0"/>
          <a:ext cx="0" cy="0"/>
          <a:chOff x="0" y="0"/>
          <a:chExt cx="0" cy="0"/>
        </a:xfrm>
      </p:grpSpPr>
      <p:sp>
        <p:nvSpPr>
          <p:cNvPr id="18" name="Google Shape;18;p60"/>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0"/>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1" name="Google Shape;21;p60"/>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22" name="Google Shape;22;p60"/>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6" name="Shape 136"/>
        <p:cNvGrpSpPr/>
        <p:nvPr/>
      </p:nvGrpSpPr>
      <p:grpSpPr>
        <a:xfrm>
          <a:off x="0" y="0"/>
          <a:ext cx="0" cy="0"/>
          <a:chOff x="0" y="0"/>
          <a:chExt cx="0" cy="0"/>
        </a:xfrm>
      </p:grpSpPr>
      <p:sp>
        <p:nvSpPr>
          <p:cNvPr id="137" name="Google Shape;137;g12543c7f0bd_3_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12543c7f0bd_3_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g12543c7f0bd_3_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g12543c7f0bd_3_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12543c7f0bd_3_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12543c7f0bd_3_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3" name="Shape 143"/>
        <p:cNvGrpSpPr/>
        <p:nvPr/>
      </p:nvGrpSpPr>
      <p:grpSpPr>
        <a:xfrm>
          <a:off x="0" y="0"/>
          <a:ext cx="0" cy="0"/>
          <a:chOff x="0" y="0"/>
          <a:chExt cx="0" cy="0"/>
        </a:xfrm>
      </p:grpSpPr>
      <p:sp>
        <p:nvSpPr>
          <p:cNvPr id="144" name="Google Shape;144;g12543c7f0bd_3_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12543c7f0bd_3_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g12543c7f0bd_3_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12543c7f0bd_3_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g12543c7f0bd_3_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g12543c7f0bd_3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12543c7f0bd_3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12543c7f0bd_3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g12543c7f0bd_3_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g12543c7f0bd_3_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12543c7f0bd_3_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g12543c7f0bd_3_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7" name="Shape 157"/>
        <p:cNvGrpSpPr/>
        <p:nvPr/>
      </p:nvGrpSpPr>
      <p:grpSpPr>
        <a:xfrm>
          <a:off x="0" y="0"/>
          <a:ext cx="0" cy="0"/>
          <a:chOff x="0" y="0"/>
          <a:chExt cx="0" cy="0"/>
        </a:xfrm>
      </p:grpSpPr>
      <p:sp>
        <p:nvSpPr>
          <p:cNvPr id="158" name="Google Shape;158;g12543c7f0bd_3_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g12543c7f0bd_3_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0" name="Google Shape;160;g12543c7f0bd_3_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1" name="Google Shape;161;g12543c7f0bd_3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g12543c7f0bd_3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12543c7f0bd_3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4" name="Shape 164"/>
        <p:cNvGrpSpPr/>
        <p:nvPr/>
      </p:nvGrpSpPr>
      <p:grpSpPr>
        <a:xfrm>
          <a:off x="0" y="0"/>
          <a:ext cx="0" cy="0"/>
          <a:chOff x="0" y="0"/>
          <a:chExt cx="0" cy="0"/>
        </a:xfrm>
      </p:grpSpPr>
      <p:sp>
        <p:nvSpPr>
          <p:cNvPr id="165" name="Google Shape;165;g12543c7f0bd_3_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g12543c7f0bd_3_70"/>
          <p:cNvSpPr/>
          <p:nvPr>
            <p:ph idx="2" type="pic"/>
          </p:nvPr>
        </p:nvSpPr>
        <p:spPr>
          <a:xfrm>
            <a:off x="5183188" y="987425"/>
            <a:ext cx="6172200" cy="4873625"/>
          </a:xfrm>
          <a:prstGeom prst="rect">
            <a:avLst/>
          </a:prstGeom>
          <a:noFill/>
          <a:ln>
            <a:noFill/>
          </a:ln>
        </p:spPr>
      </p:sp>
      <p:sp>
        <p:nvSpPr>
          <p:cNvPr id="167" name="Google Shape;167;g12543c7f0bd_3_7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8" name="Google Shape;168;g12543c7f0bd_3_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g12543c7f0bd_3_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g12543c7f0bd_3_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1" name="Shape 171"/>
        <p:cNvGrpSpPr/>
        <p:nvPr/>
      </p:nvGrpSpPr>
      <p:grpSpPr>
        <a:xfrm>
          <a:off x="0" y="0"/>
          <a:ext cx="0" cy="0"/>
          <a:chOff x="0" y="0"/>
          <a:chExt cx="0" cy="0"/>
        </a:xfrm>
      </p:grpSpPr>
      <p:sp>
        <p:nvSpPr>
          <p:cNvPr id="172" name="Google Shape;172;g12543c7f0bd_3_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g12543c7f0bd_3_7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g12543c7f0bd_3_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g12543c7f0bd_3_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g12543c7f0bd_3_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g12543c7f0bd_3_8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g12543c7f0bd_3_8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g12543c7f0bd_3_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g12543c7f0bd_3_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g12543c7f0bd_3_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tile algn="tl" flip="none" tx="0" sx="100000" ty="0" sy="100000"/>
        </a:blipFill>
      </p:bgPr>
    </p:bg>
    <p:spTree>
      <p:nvGrpSpPr>
        <p:cNvPr id="189" name="Shape 189"/>
        <p:cNvGrpSpPr/>
        <p:nvPr/>
      </p:nvGrpSpPr>
      <p:grpSpPr>
        <a:xfrm>
          <a:off x="0" y="0"/>
          <a:ext cx="0" cy="0"/>
          <a:chOff x="0" y="0"/>
          <a:chExt cx="0" cy="0"/>
        </a:xfrm>
      </p:grpSpPr>
      <p:sp>
        <p:nvSpPr>
          <p:cNvPr id="190" name="Google Shape;190;g12b1973cc59_1_379"/>
          <p:cNvSpPr txBox="1"/>
          <p:nvPr>
            <p:ph type="ctrTitle"/>
          </p:nvPr>
        </p:nvSpPr>
        <p:spPr>
          <a:xfrm>
            <a:off x="904737" y="2818602"/>
            <a:ext cx="10382400" cy="1519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rgbClr val="0C0C0C"/>
              </a:buClr>
              <a:buSzPts val="5200"/>
              <a:buFont typeface="Garamond"/>
              <a:buNone/>
              <a:defRPr b="1" sz="5200">
                <a:solidFill>
                  <a:srgbClr val="0C0C0C"/>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g12b1973cc59_1_379"/>
          <p:cNvSpPr txBox="1"/>
          <p:nvPr>
            <p:ph idx="1" type="subTitle"/>
          </p:nvPr>
        </p:nvSpPr>
        <p:spPr>
          <a:xfrm>
            <a:off x="904737" y="4515729"/>
            <a:ext cx="10382400" cy="11073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2" name="Google Shape;192;g12b1973cc59_1_379"/>
          <p:cNvSpPr txBox="1"/>
          <p:nvPr>
            <p:ph idx="10" type="dt"/>
          </p:nvPr>
        </p:nvSpPr>
        <p:spPr>
          <a:xfrm>
            <a:off x="4668982" y="6179127"/>
            <a:ext cx="2853900" cy="486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193" name="Google Shape;193;g12b1973cc59_1_379"/>
          <p:cNvPicPr preferRelativeResize="0"/>
          <p:nvPr/>
        </p:nvPicPr>
        <p:blipFill rotWithShape="1">
          <a:blip r:embed="rId3">
            <a:alphaModFix/>
          </a:blip>
          <a:srcRect b="0" l="0" r="0" t="0"/>
          <a:stretch/>
        </p:blipFill>
        <p:spPr>
          <a:xfrm>
            <a:off x="8620447" y="480785"/>
            <a:ext cx="2666816" cy="2160000"/>
          </a:xfrm>
          <a:prstGeom prst="rect">
            <a:avLst/>
          </a:prstGeom>
          <a:noFill/>
          <a:ln>
            <a:noFill/>
          </a:ln>
        </p:spPr>
      </p:pic>
      <p:pic>
        <p:nvPicPr>
          <p:cNvPr descr="Logo&#10;&#10;Description automatically generated" id="194" name="Google Shape;194;g12b1973cc59_1_379"/>
          <p:cNvPicPr preferRelativeResize="0"/>
          <p:nvPr/>
        </p:nvPicPr>
        <p:blipFill rotWithShape="1">
          <a:blip r:embed="rId4">
            <a:alphaModFix/>
          </a:blip>
          <a:srcRect b="17038" l="14392" r="26478" t="17327"/>
          <a:stretch/>
        </p:blipFill>
        <p:spPr>
          <a:xfrm>
            <a:off x="904737" y="407235"/>
            <a:ext cx="3807655" cy="23071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obj">
  <p:cSld name="OBJECT">
    <p:bg>
      <p:bgPr>
        <a:blipFill rotWithShape="1">
          <a:blip r:embed="rId2">
            <a:alphaModFix amt="97000"/>
          </a:blip>
          <a:tile algn="tl" flip="none" tx="0" sx="100000" ty="0" sy="100000"/>
        </a:blipFill>
      </p:bgPr>
    </p:bg>
    <p:spTree>
      <p:nvGrpSpPr>
        <p:cNvPr id="195" name="Shape 195"/>
        <p:cNvGrpSpPr/>
        <p:nvPr/>
      </p:nvGrpSpPr>
      <p:grpSpPr>
        <a:xfrm>
          <a:off x="0" y="0"/>
          <a:ext cx="0" cy="0"/>
          <a:chOff x="0" y="0"/>
          <a:chExt cx="0" cy="0"/>
        </a:xfrm>
      </p:grpSpPr>
      <p:sp>
        <p:nvSpPr>
          <p:cNvPr id="196" name="Google Shape;196;g12b1973cc59_1_385"/>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600"/>
              <a:buFont typeface="Garamond"/>
              <a:buNone/>
              <a:defRPr b="1"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g12b1973cc59_1_385"/>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8" name="Google Shape;198;g12b1973cc59_1_38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2400" u="none" cap="none" strike="noStrike">
                <a:solidFill>
                  <a:srgbClr val="888888"/>
                </a:solidFill>
                <a:latin typeface="Garamond"/>
                <a:ea typeface="Garamond"/>
                <a:cs typeface="Garamond"/>
                <a:sym typeface="Garamond"/>
              </a:defRPr>
            </a:lvl1pPr>
            <a:lvl2pPr indent="0" lvl="1" marL="0" rtl="0" algn="ctr">
              <a:spcBef>
                <a:spcPts val="0"/>
              </a:spcBef>
              <a:buNone/>
              <a:defRPr b="0" i="0" sz="2400" u="none" cap="none" strike="noStrike">
                <a:solidFill>
                  <a:srgbClr val="888888"/>
                </a:solidFill>
                <a:latin typeface="Garamond"/>
                <a:ea typeface="Garamond"/>
                <a:cs typeface="Garamond"/>
                <a:sym typeface="Garamond"/>
              </a:defRPr>
            </a:lvl2pPr>
            <a:lvl3pPr indent="0" lvl="2" marL="0" rtl="0" algn="ctr">
              <a:spcBef>
                <a:spcPts val="0"/>
              </a:spcBef>
              <a:buNone/>
              <a:defRPr b="0" i="0" sz="2400" u="none" cap="none" strike="noStrike">
                <a:solidFill>
                  <a:srgbClr val="888888"/>
                </a:solidFill>
                <a:latin typeface="Garamond"/>
                <a:ea typeface="Garamond"/>
                <a:cs typeface="Garamond"/>
                <a:sym typeface="Garamond"/>
              </a:defRPr>
            </a:lvl3pPr>
            <a:lvl4pPr indent="0" lvl="3" marL="0" rtl="0" algn="ctr">
              <a:spcBef>
                <a:spcPts val="0"/>
              </a:spcBef>
              <a:buNone/>
              <a:defRPr b="0" i="0" sz="2400" u="none" cap="none" strike="noStrike">
                <a:solidFill>
                  <a:srgbClr val="888888"/>
                </a:solidFill>
                <a:latin typeface="Garamond"/>
                <a:ea typeface="Garamond"/>
                <a:cs typeface="Garamond"/>
                <a:sym typeface="Garamond"/>
              </a:defRPr>
            </a:lvl4pPr>
            <a:lvl5pPr indent="0" lvl="4" marL="0" rtl="0" algn="ctr">
              <a:spcBef>
                <a:spcPts val="0"/>
              </a:spcBef>
              <a:buNone/>
              <a:defRPr b="0" i="0" sz="2400" u="none" cap="none" strike="noStrike">
                <a:solidFill>
                  <a:srgbClr val="888888"/>
                </a:solidFill>
                <a:latin typeface="Garamond"/>
                <a:ea typeface="Garamond"/>
                <a:cs typeface="Garamond"/>
                <a:sym typeface="Garamond"/>
              </a:defRPr>
            </a:lvl5pPr>
            <a:lvl6pPr indent="0" lvl="5" marL="0" rtl="0" algn="ctr">
              <a:spcBef>
                <a:spcPts val="0"/>
              </a:spcBef>
              <a:buNone/>
              <a:defRPr b="0" i="0" sz="2400" u="none" cap="none" strike="noStrike">
                <a:solidFill>
                  <a:srgbClr val="888888"/>
                </a:solidFill>
                <a:latin typeface="Garamond"/>
                <a:ea typeface="Garamond"/>
                <a:cs typeface="Garamond"/>
                <a:sym typeface="Garamond"/>
              </a:defRPr>
            </a:lvl6pPr>
            <a:lvl7pPr indent="0" lvl="6" marL="0" rtl="0" algn="ctr">
              <a:spcBef>
                <a:spcPts val="0"/>
              </a:spcBef>
              <a:buNone/>
              <a:defRPr b="0" i="0" sz="2400" u="none" cap="none" strike="noStrike">
                <a:solidFill>
                  <a:srgbClr val="888888"/>
                </a:solidFill>
                <a:latin typeface="Garamond"/>
                <a:ea typeface="Garamond"/>
                <a:cs typeface="Garamond"/>
                <a:sym typeface="Garamond"/>
              </a:defRPr>
            </a:lvl7pPr>
            <a:lvl8pPr indent="0" lvl="7" marL="0" rtl="0" algn="ctr">
              <a:spcBef>
                <a:spcPts val="0"/>
              </a:spcBef>
              <a:buNone/>
              <a:defRPr b="0" i="0" sz="2400" u="none" cap="none" strike="noStrike">
                <a:solidFill>
                  <a:srgbClr val="888888"/>
                </a:solidFill>
                <a:latin typeface="Garamond"/>
                <a:ea typeface="Garamond"/>
                <a:cs typeface="Garamond"/>
                <a:sym typeface="Garamond"/>
              </a:defRPr>
            </a:lvl8pPr>
            <a:lvl9pPr indent="0" lvl="8" marL="0" rt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199" name="Google Shape;199;g12b1973cc59_1_385"/>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200" name="Google Shape;200;g12b1973cc59_1_385"/>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8E8C2"/>
        </a:solidFill>
      </p:bgPr>
    </p:bg>
    <p:spTree>
      <p:nvGrpSpPr>
        <p:cNvPr id="201" name="Shape 201"/>
        <p:cNvGrpSpPr/>
        <p:nvPr/>
      </p:nvGrpSpPr>
      <p:grpSpPr>
        <a:xfrm>
          <a:off x="0" y="0"/>
          <a:ext cx="0" cy="0"/>
          <a:chOff x="0" y="0"/>
          <a:chExt cx="0" cy="0"/>
        </a:xfrm>
      </p:grpSpPr>
      <p:pic>
        <p:nvPicPr>
          <p:cNvPr descr="Logo&#10;&#10;Description automatically generated" id="202" name="Google Shape;202;g12b1973cc59_1_391"/>
          <p:cNvPicPr preferRelativeResize="0"/>
          <p:nvPr/>
        </p:nvPicPr>
        <p:blipFill rotWithShape="1">
          <a:blip r:embed="rId2">
            <a:alphaModFix/>
          </a:blip>
          <a:srcRect b="17038" l="14392" r="26478" t="17327"/>
          <a:stretch/>
        </p:blipFill>
        <p:spPr>
          <a:xfrm>
            <a:off x="838200" y="755715"/>
            <a:ext cx="3807655" cy="2307102"/>
          </a:xfrm>
          <a:prstGeom prst="rect">
            <a:avLst/>
          </a:prstGeom>
          <a:noFill/>
          <a:ln>
            <a:noFill/>
          </a:ln>
        </p:spPr>
      </p:pic>
      <p:pic>
        <p:nvPicPr>
          <p:cNvPr id="203" name="Google Shape;203;g12b1973cc59_1_391"/>
          <p:cNvPicPr preferRelativeResize="0"/>
          <p:nvPr/>
        </p:nvPicPr>
        <p:blipFill rotWithShape="1">
          <a:blip r:embed="rId3">
            <a:alphaModFix/>
          </a:blip>
          <a:srcRect b="0" l="0" r="0" t="0"/>
          <a:stretch/>
        </p:blipFill>
        <p:spPr>
          <a:xfrm>
            <a:off x="8686984" y="902817"/>
            <a:ext cx="2666816" cy="2160000"/>
          </a:xfrm>
          <a:prstGeom prst="rect">
            <a:avLst/>
          </a:prstGeom>
          <a:noFill/>
          <a:ln>
            <a:noFill/>
          </a:ln>
        </p:spPr>
      </p:pic>
      <p:sp>
        <p:nvSpPr>
          <p:cNvPr id="204" name="Google Shape;204;g12b1973cc59_1_391"/>
          <p:cNvSpPr txBox="1"/>
          <p:nvPr>
            <p:ph idx="1" type="body"/>
          </p:nvPr>
        </p:nvSpPr>
        <p:spPr>
          <a:xfrm>
            <a:off x="1713914" y="3429000"/>
            <a:ext cx="8764200" cy="19035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000"/>
              </a:spcBef>
              <a:spcAft>
                <a:spcPts val="0"/>
              </a:spcAft>
              <a:buClr>
                <a:srgbClr val="4D4D4D"/>
              </a:buClr>
              <a:buSzPts val="8000"/>
              <a:buNone/>
              <a:defRPr sz="8000">
                <a:solidFill>
                  <a:srgbClr val="4D4D4D"/>
                </a:solidFil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bg>
      <p:bgPr>
        <a:blipFill rotWithShape="1">
          <a:blip r:embed="rId2">
            <a:alphaModFix amt="97000"/>
          </a:blip>
          <a:tile algn="tl" flip="none" tx="0" sx="100000" ty="0" sy="100000"/>
        </a:blipFill>
      </p:bgPr>
    </p:bg>
    <p:spTree>
      <p:nvGrpSpPr>
        <p:cNvPr id="23" name="Shape 23"/>
        <p:cNvGrpSpPr/>
        <p:nvPr/>
      </p:nvGrpSpPr>
      <p:grpSpPr>
        <a:xfrm>
          <a:off x="0" y="0"/>
          <a:ext cx="0" cy="0"/>
          <a:chOff x="0" y="0"/>
          <a:chExt cx="0" cy="0"/>
        </a:xfrm>
      </p:grpSpPr>
      <p:sp>
        <p:nvSpPr>
          <p:cNvPr id="24" name="Google Shape;24;p61"/>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1"/>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6" name="Google Shape;26;p61"/>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27" name="Google Shape;27;p61"/>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
        <p:nvSpPr>
          <p:cNvPr id="28" name="Google Shape;28;p61"/>
          <p:cNvSpPr txBox="1"/>
          <p:nvPr>
            <p:ph idx="1" type="body"/>
          </p:nvPr>
        </p:nvSpPr>
        <p:spPr>
          <a:xfrm>
            <a:off x="0" y="5430711"/>
            <a:ext cx="12192000" cy="33813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blipFill rotWithShape="1">
          <a:blip r:embed="rId2">
            <a:alphaModFix amt="97000"/>
          </a:blip>
          <a:tile algn="tl" flip="none" tx="0" sx="100000" ty="0" sy="100000"/>
        </a:blipFill>
      </p:bgPr>
    </p:bg>
    <p:spTree>
      <p:nvGrpSpPr>
        <p:cNvPr id="205" name="Shape 205"/>
        <p:cNvGrpSpPr/>
        <p:nvPr/>
      </p:nvGrpSpPr>
      <p:grpSpPr>
        <a:xfrm>
          <a:off x="0" y="0"/>
          <a:ext cx="0" cy="0"/>
          <a:chOff x="0" y="0"/>
          <a:chExt cx="0" cy="0"/>
        </a:xfrm>
      </p:grpSpPr>
      <p:sp>
        <p:nvSpPr>
          <p:cNvPr id="206" name="Google Shape;206;g12b1973cc59_1_395"/>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3600"/>
              <a:buFont typeface="Garamond"/>
              <a:buNone/>
              <a:defRPr b="1"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g12b1973cc59_1_395"/>
          <p:cNvSpPr txBox="1"/>
          <p:nvPr>
            <p:ph idx="1" type="body"/>
          </p:nvPr>
        </p:nvSpPr>
        <p:spPr>
          <a:xfrm>
            <a:off x="170064" y="1143001"/>
            <a:ext cx="5803800" cy="4427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8" name="Google Shape;208;g12b1973cc59_1_39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sz="2400">
                <a:solidFill>
                  <a:srgbClr val="888888"/>
                </a:solidFill>
                <a:latin typeface="Garamond"/>
                <a:ea typeface="Garamond"/>
                <a:cs typeface="Garamond"/>
                <a:sym typeface="Garamond"/>
              </a:defRPr>
            </a:lvl1pPr>
            <a:lvl2pPr indent="0" lvl="1" marL="0" rtl="0" algn="ctr">
              <a:spcBef>
                <a:spcPts val="0"/>
              </a:spcBef>
              <a:buNone/>
              <a:defRPr sz="2400">
                <a:solidFill>
                  <a:srgbClr val="888888"/>
                </a:solidFill>
                <a:latin typeface="Garamond"/>
                <a:ea typeface="Garamond"/>
                <a:cs typeface="Garamond"/>
                <a:sym typeface="Garamond"/>
              </a:defRPr>
            </a:lvl2pPr>
            <a:lvl3pPr indent="0" lvl="2" marL="0" rtl="0" algn="ctr">
              <a:spcBef>
                <a:spcPts val="0"/>
              </a:spcBef>
              <a:buNone/>
              <a:defRPr sz="2400">
                <a:solidFill>
                  <a:srgbClr val="888888"/>
                </a:solidFill>
                <a:latin typeface="Garamond"/>
                <a:ea typeface="Garamond"/>
                <a:cs typeface="Garamond"/>
                <a:sym typeface="Garamond"/>
              </a:defRPr>
            </a:lvl3pPr>
            <a:lvl4pPr indent="0" lvl="3" marL="0" rtl="0" algn="ctr">
              <a:spcBef>
                <a:spcPts val="0"/>
              </a:spcBef>
              <a:buNone/>
              <a:defRPr sz="2400">
                <a:solidFill>
                  <a:srgbClr val="888888"/>
                </a:solidFill>
                <a:latin typeface="Garamond"/>
                <a:ea typeface="Garamond"/>
                <a:cs typeface="Garamond"/>
                <a:sym typeface="Garamond"/>
              </a:defRPr>
            </a:lvl4pPr>
            <a:lvl5pPr indent="0" lvl="4" marL="0" rtl="0" algn="ctr">
              <a:spcBef>
                <a:spcPts val="0"/>
              </a:spcBef>
              <a:buNone/>
              <a:defRPr sz="2400">
                <a:solidFill>
                  <a:srgbClr val="888888"/>
                </a:solidFill>
                <a:latin typeface="Garamond"/>
                <a:ea typeface="Garamond"/>
                <a:cs typeface="Garamond"/>
                <a:sym typeface="Garamond"/>
              </a:defRPr>
            </a:lvl5pPr>
            <a:lvl6pPr indent="0" lvl="5" marL="0" rtl="0" algn="ctr">
              <a:spcBef>
                <a:spcPts val="0"/>
              </a:spcBef>
              <a:buNone/>
              <a:defRPr sz="2400">
                <a:solidFill>
                  <a:srgbClr val="888888"/>
                </a:solidFill>
                <a:latin typeface="Garamond"/>
                <a:ea typeface="Garamond"/>
                <a:cs typeface="Garamond"/>
                <a:sym typeface="Garamond"/>
              </a:defRPr>
            </a:lvl6pPr>
            <a:lvl7pPr indent="0" lvl="6" marL="0" rtl="0" algn="ctr">
              <a:spcBef>
                <a:spcPts val="0"/>
              </a:spcBef>
              <a:buNone/>
              <a:defRPr sz="2400">
                <a:solidFill>
                  <a:srgbClr val="888888"/>
                </a:solidFill>
                <a:latin typeface="Garamond"/>
                <a:ea typeface="Garamond"/>
                <a:cs typeface="Garamond"/>
                <a:sym typeface="Garamond"/>
              </a:defRPr>
            </a:lvl7pPr>
            <a:lvl8pPr indent="0" lvl="7" marL="0" rtl="0" algn="ctr">
              <a:spcBef>
                <a:spcPts val="0"/>
              </a:spcBef>
              <a:buNone/>
              <a:defRPr sz="2400">
                <a:solidFill>
                  <a:srgbClr val="888888"/>
                </a:solidFill>
                <a:latin typeface="Garamond"/>
                <a:ea typeface="Garamond"/>
                <a:cs typeface="Garamond"/>
                <a:sym typeface="Garamond"/>
              </a:defRPr>
            </a:lvl8pPr>
            <a:lvl9pPr indent="0" lvl="8" marL="0" rtl="0" algn="ctr">
              <a:spcBef>
                <a:spcPts val="0"/>
              </a:spcBef>
              <a:buNone/>
              <a:defRPr sz="2400">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09" name="Google Shape;209;g12b1973cc59_1_395"/>
          <p:cNvPicPr preferRelativeResize="0"/>
          <p:nvPr/>
        </p:nvPicPr>
        <p:blipFill rotWithShape="1">
          <a:blip r:embed="rId3">
            <a:alphaModFix/>
          </a:blip>
          <a:srcRect b="0" l="0" r="0" t="0"/>
          <a:stretch/>
        </p:blipFill>
        <p:spPr>
          <a:xfrm>
            <a:off x="10908377" y="5765204"/>
            <a:ext cx="1113559" cy="900000"/>
          </a:xfrm>
          <a:prstGeom prst="rect">
            <a:avLst/>
          </a:prstGeom>
          <a:noFill/>
          <a:ln>
            <a:noFill/>
          </a:ln>
        </p:spPr>
      </p:pic>
      <p:pic>
        <p:nvPicPr>
          <p:cNvPr id="210" name="Google Shape;210;g12b1973cc59_1_395"/>
          <p:cNvPicPr preferRelativeResize="0"/>
          <p:nvPr/>
        </p:nvPicPr>
        <p:blipFill rotWithShape="1">
          <a:blip r:embed="rId4">
            <a:alphaModFix/>
          </a:blip>
          <a:srcRect b="0" l="0" r="0" t="0"/>
          <a:stretch/>
        </p:blipFill>
        <p:spPr>
          <a:xfrm>
            <a:off x="170064" y="5765204"/>
            <a:ext cx="1488095" cy="900000"/>
          </a:xfrm>
          <a:prstGeom prst="rect">
            <a:avLst/>
          </a:prstGeom>
          <a:noFill/>
          <a:ln>
            <a:noFill/>
          </a:ln>
        </p:spPr>
      </p:pic>
      <p:sp>
        <p:nvSpPr>
          <p:cNvPr id="211" name="Google Shape;211;g12b1973cc59_1_395"/>
          <p:cNvSpPr/>
          <p:nvPr>
            <p:ph idx="2" type="pic"/>
          </p:nvPr>
        </p:nvSpPr>
        <p:spPr>
          <a:xfrm>
            <a:off x="6218239" y="1143000"/>
            <a:ext cx="5803800" cy="3879300"/>
          </a:xfrm>
          <a:prstGeom prst="rect">
            <a:avLst/>
          </a:prstGeom>
          <a:noFill/>
          <a:ln>
            <a:noFill/>
          </a:ln>
        </p:spPr>
      </p:sp>
      <p:sp>
        <p:nvSpPr>
          <p:cNvPr id="212" name="Google Shape;212;g12b1973cc59_1_395"/>
          <p:cNvSpPr txBox="1"/>
          <p:nvPr>
            <p:ph idx="3" type="body"/>
          </p:nvPr>
        </p:nvSpPr>
        <p:spPr>
          <a:xfrm>
            <a:off x="6218239" y="5148263"/>
            <a:ext cx="5803800" cy="422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200"/>
              <a:buNone/>
              <a:defRPr sz="22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3" name="Shape 213"/>
        <p:cNvGrpSpPr/>
        <p:nvPr/>
      </p:nvGrpSpPr>
      <p:grpSpPr>
        <a:xfrm>
          <a:off x="0" y="0"/>
          <a:ext cx="0" cy="0"/>
          <a:chOff x="0" y="0"/>
          <a:chExt cx="0" cy="0"/>
        </a:xfrm>
      </p:grpSpPr>
      <p:sp>
        <p:nvSpPr>
          <p:cNvPr id="214" name="Google Shape;214;g12b1973cc59_1_40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Garamond"/>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g12b1973cc59_1_40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16" name="Google Shape;216;g12b1973cc59_1_4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g12b1973cc59_1_4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8" name="Google Shape;218;g12b1973cc59_1_4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9" name="Shape 219"/>
        <p:cNvGrpSpPr/>
        <p:nvPr/>
      </p:nvGrpSpPr>
      <p:grpSpPr>
        <a:xfrm>
          <a:off x="0" y="0"/>
          <a:ext cx="0" cy="0"/>
          <a:chOff x="0" y="0"/>
          <a:chExt cx="0" cy="0"/>
        </a:xfrm>
      </p:grpSpPr>
      <p:sp>
        <p:nvSpPr>
          <p:cNvPr id="220" name="Google Shape;220;g12b1973cc59_1_40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g12b1973cc59_1_40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2" name="Google Shape;222;g12b1973cc59_1_40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3" name="Google Shape;223;g12b1973cc59_1_4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g12b1973cc59_1_4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5" name="Google Shape;225;g12b1973cc59_1_4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6" name="Shape 226"/>
        <p:cNvGrpSpPr/>
        <p:nvPr/>
      </p:nvGrpSpPr>
      <p:grpSpPr>
        <a:xfrm>
          <a:off x="0" y="0"/>
          <a:ext cx="0" cy="0"/>
          <a:chOff x="0" y="0"/>
          <a:chExt cx="0" cy="0"/>
        </a:xfrm>
      </p:grpSpPr>
      <p:sp>
        <p:nvSpPr>
          <p:cNvPr id="227" name="Google Shape;227;g12b1973cc59_1_41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g12b1973cc59_1_41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29" name="Google Shape;229;g12b1973cc59_1_41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g12b1973cc59_1_41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31" name="Google Shape;231;g12b1973cc59_1_41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2" name="Google Shape;232;g12b1973cc59_1_4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g12b1973cc59_1_4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4" name="Google Shape;234;g12b1973cc59_1_4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g12b1973cc59_1_4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g12b1973cc59_1_4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8" name="Google Shape;238;g12b1973cc59_1_4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g12b1973cc59_1_4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0" name="Shape 240"/>
        <p:cNvGrpSpPr/>
        <p:nvPr/>
      </p:nvGrpSpPr>
      <p:grpSpPr>
        <a:xfrm>
          <a:off x="0" y="0"/>
          <a:ext cx="0" cy="0"/>
          <a:chOff x="0" y="0"/>
          <a:chExt cx="0" cy="0"/>
        </a:xfrm>
      </p:grpSpPr>
      <p:sp>
        <p:nvSpPr>
          <p:cNvPr id="241" name="Google Shape;241;g12b1973cc59_1_43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Garamond"/>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g12b1973cc59_1_43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43" name="Google Shape;243;g12b1973cc59_1_43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44" name="Google Shape;244;g12b1973cc59_1_4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5" name="Google Shape;245;g12b1973cc59_1_4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6" name="Google Shape;246;g12b1973cc59_1_4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7" name="Shape 247"/>
        <p:cNvGrpSpPr/>
        <p:nvPr/>
      </p:nvGrpSpPr>
      <p:grpSpPr>
        <a:xfrm>
          <a:off x="0" y="0"/>
          <a:ext cx="0" cy="0"/>
          <a:chOff x="0" y="0"/>
          <a:chExt cx="0" cy="0"/>
        </a:xfrm>
      </p:grpSpPr>
      <p:sp>
        <p:nvSpPr>
          <p:cNvPr id="248" name="Google Shape;248;g12b1973cc59_1_43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Garamond"/>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 name="Google Shape;249;g12b1973cc59_1_437"/>
          <p:cNvSpPr/>
          <p:nvPr>
            <p:ph idx="2" type="pic"/>
          </p:nvPr>
        </p:nvSpPr>
        <p:spPr>
          <a:xfrm>
            <a:off x="5183188" y="987425"/>
            <a:ext cx="6172200" cy="4873500"/>
          </a:xfrm>
          <a:prstGeom prst="rect">
            <a:avLst/>
          </a:prstGeom>
          <a:noFill/>
          <a:ln>
            <a:noFill/>
          </a:ln>
        </p:spPr>
      </p:sp>
      <p:sp>
        <p:nvSpPr>
          <p:cNvPr id="250" name="Google Shape;250;g12b1973cc59_1_43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51" name="Google Shape;251;g12b1973cc59_1_4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 name="Google Shape;252;g12b1973cc59_1_4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3" name="Google Shape;253;g12b1973cc59_1_4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4" name="Shape 254"/>
        <p:cNvGrpSpPr/>
        <p:nvPr/>
      </p:nvGrpSpPr>
      <p:grpSpPr>
        <a:xfrm>
          <a:off x="0" y="0"/>
          <a:ext cx="0" cy="0"/>
          <a:chOff x="0" y="0"/>
          <a:chExt cx="0" cy="0"/>
        </a:xfrm>
      </p:grpSpPr>
      <p:sp>
        <p:nvSpPr>
          <p:cNvPr id="255" name="Google Shape;255;g12b1973cc59_1_4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6" name="Google Shape;256;g12b1973cc59_1_44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7" name="Google Shape;257;g12b1973cc59_1_44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8" name="Google Shape;258;g12b1973cc59_1_44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9" name="Google Shape;259;g12b1973cc59_1_4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0" name="Shape 260"/>
        <p:cNvGrpSpPr/>
        <p:nvPr/>
      </p:nvGrpSpPr>
      <p:grpSpPr>
        <a:xfrm>
          <a:off x="0" y="0"/>
          <a:ext cx="0" cy="0"/>
          <a:chOff x="0" y="0"/>
          <a:chExt cx="0" cy="0"/>
        </a:xfrm>
      </p:grpSpPr>
      <p:sp>
        <p:nvSpPr>
          <p:cNvPr id="261" name="Google Shape;261;g12b1973cc59_1_45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 name="Google Shape;262;g12b1973cc59_1_45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3" name="Google Shape;263;g12b1973cc59_1_4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 name="Google Shape;264;g12b1973cc59_1_4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5" name="Google Shape;265;g12b1973cc59_1_4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tile algn="tl" flip="none" tx="0" sx="100000" ty="0" sy="100000"/>
        </a:blipFill>
      </p:bgPr>
    </p:bg>
    <p:spTree>
      <p:nvGrpSpPr>
        <p:cNvPr id="272" name="Shape 272"/>
        <p:cNvGrpSpPr/>
        <p:nvPr/>
      </p:nvGrpSpPr>
      <p:grpSpPr>
        <a:xfrm>
          <a:off x="0" y="0"/>
          <a:ext cx="0" cy="0"/>
          <a:chOff x="0" y="0"/>
          <a:chExt cx="0" cy="0"/>
        </a:xfrm>
      </p:grpSpPr>
      <p:sp>
        <p:nvSpPr>
          <p:cNvPr id="273" name="Google Shape;273;g12a57f9e5a4_2_6"/>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C0C0C"/>
              </a:buClr>
              <a:buSzPts val="5200"/>
              <a:buFont typeface="Garamond"/>
              <a:buNone/>
              <a:defRPr b="1" sz="5200">
                <a:solidFill>
                  <a:srgbClr val="0C0C0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g12a57f9e5a4_2_6"/>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5" name="Google Shape;275;g12a57f9e5a4_2_6"/>
          <p:cNvSpPr txBox="1"/>
          <p:nvPr>
            <p:ph idx="10" type="dt"/>
          </p:nvPr>
        </p:nvSpPr>
        <p:spPr>
          <a:xfrm>
            <a:off x="4668982" y="6179127"/>
            <a:ext cx="2854036" cy="48607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76" name="Google Shape;276;g12a57f9e5a4_2_6"/>
          <p:cNvPicPr preferRelativeResize="0"/>
          <p:nvPr/>
        </p:nvPicPr>
        <p:blipFill rotWithShape="1">
          <a:blip r:embed="rId3">
            <a:alphaModFix/>
          </a:blip>
          <a:srcRect b="0" l="0" r="0" t="0"/>
          <a:stretch/>
        </p:blipFill>
        <p:spPr>
          <a:xfrm>
            <a:off x="8620447" y="480785"/>
            <a:ext cx="2666816" cy="2160000"/>
          </a:xfrm>
          <a:prstGeom prst="rect">
            <a:avLst/>
          </a:prstGeom>
          <a:noFill/>
          <a:ln>
            <a:noFill/>
          </a:ln>
        </p:spPr>
      </p:pic>
      <p:pic>
        <p:nvPicPr>
          <p:cNvPr descr="Logo&#10;&#10;Description automatically generated" id="277" name="Google Shape;277;g12a57f9e5a4_2_6"/>
          <p:cNvPicPr preferRelativeResize="0"/>
          <p:nvPr/>
        </p:nvPicPr>
        <p:blipFill rotWithShape="1">
          <a:blip r:embed="rId4">
            <a:alphaModFix/>
          </a:blip>
          <a:srcRect b="17042" l="14392" r="26479" t="17326"/>
          <a:stretch/>
        </p:blipFill>
        <p:spPr>
          <a:xfrm>
            <a:off x="904737" y="407235"/>
            <a:ext cx="3807655" cy="23071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blipFill rotWithShape="1">
          <a:blip r:embed="rId2">
            <a:alphaModFix amt="97000"/>
          </a:blip>
          <a:tile algn="tl" flip="none" tx="0" sx="100000" ty="0" sy="100000"/>
        </a:blipFill>
      </p:bgPr>
    </p:bg>
    <p:spTree>
      <p:nvGrpSpPr>
        <p:cNvPr id="29" name="Shape 29"/>
        <p:cNvGrpSpPr/>
        <p:nvPr/>
      </p:nvGrpSpPr>
      <p:grpSpPr>
        <a:xfrm>
          <a:off x="0" y="0"/>
          <a:ext cx="0" cy="0"/>
          <a:chOff x="0" y="0"/>
          <a:chExt cx="0" cy="0"/>
        </a:xfrm>
      </p:grpSpPr>
      <p:sp>
        <p:nvSpPr>
          <p:cNvPr id="30" name="Google Shape;30;p6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2"/>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33" name="Google Shape;33;p62"/>
          <p:cNvPicPr preferRelativeResize="0"/>
          <p:nvPr/>
        </p:nvPicPr>
        <p:blipFill rotWithShape="1">
          <a:blip r:embed="rId3">
            <a:alphaModFix/>
          </a:blip>
          <a:srcRect b="0" l="0" r="0" t="0"/>
          <a:stretch/>
        </p:blipFill>
        <p:spPr>
          <a:xfrm>
            <a:off x="10908377" y="5765204"/>
            <a:ext cx="1113559" cy="900000"/>
          </a:xfrm>
          <a:prstGeom prst="rect">
            <a:avLst/>
          </a:prstGeom>
          <a:noFill/>
          <a:ln>
            <a:noFill/>
          </a:ln>
        </p:spPr>
      </p:pic>
      <p:pic>
        <p:nvPicPr>
          <p:cNvPr id="34" name="Google Shape;34;p62"/>
          <p:cNvPicPr preferRelativeResize="0"/>
          <p:nvPr/>
        </p:nvPicPr>
        <p:blipFill rotWithShape="1">
          <a:blip r:embed="rId4">
            <a:alphaModFix/>
          </a:blip>
          <a:srcRect b="0" l="0" r="0" t="0"/>
          <a:stretch/>
        </p:blipFill>
        <p:spPr>
          <a:xfrm>
            <a:off x="170064" y="5765204"/>
            <a:ext cx="1488095" cy="900000"/>
          </a:xfrm>
          <a:prstGeom prst="rect">
            <a:avLst/>
          </a:prstGeom>
          <a:noFill/>
          <a:ln>
            <a:noFill/>
          </a:ln>
        </p:spPr>
      </p:pic>
      <p:sp>
        <p:nvSpPr>
          <p:cNvPr id="35" name="Google Shape;35;p62"/>
          <p:cNvSpPr/>
          <p:nvPr>
            <p:ph idx="2" type="pic"/>
          </p:nvPr>
        </p:nvSpPr>
        <p:spPr>
          <a:xfrm>
            <a:off x="6218239" y="1143000"/>
            <a:ext cx="5803698" cy="3879166"/>
          </a:xfrm>
          <a:prstGeom prst="rect">
            <a:avLst/>
          </a:prstGeom>
          <a:noFill/>
          <a:ln>
            <a:noFill/>
          </a:ln>
        </p:spPr>
      </p:sp>
      <p:sp>
        <p:nvSpPr>
          <p:cNvPr id="36" name="Google Shape;36;p62"/>
          <p:cNvSpPr txBox="1"/>
          <p:nvPr>
            <p:ph idx="3" type="body"/>
          </p:nvPr>
        </p:nvSpPr>
        <p:spPr>
          <a:xfrm>
            <a:off x="6218239" y="5148263"/>
            <a:ext cx="5803698" cy="42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None/>
              <a:defRPr sz="22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blipFill rotWithShape="1">
          <a:blip r:embed="rId2">
            <a:alphaModFix amt="97000"/>
          </a:blip>
          <a:tile algn="tl" flip="none" tx="0" sx="100000" ty="0" sy="100000"/>
        </a:blipFill>
      </p:bgPr>
    </p:bg>
    <p:spTree>
      <p:nvGrpSpPr>
        <p:cNvPr id="278" name="Shape 278"/>
        <p:cNvGrpSpPr/>
        <p:nvPr/>
      </p:nvGrpSpPr>
      <p:grpSpPr>
        <a:xfrm>
          <a:off x="0" y="0"/>
          <a:ext cx="0" cy="0"/>
          <a:chOff x="0" y="0"/>
          <a:chExt cx="0" cy="0"/>
        </a:xfrm>
      </p:grpSpPr>
      <p:sp>
        <p:nvSpPr>
          <p:cNvPr id="279" name="Google Shape;279;g12a57f9e5a4_2_1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0" name="Google Shape;280;g12a57f9e5a4_2_12"/>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g12a57f9e5a4_2_1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82" name="Google Shape;282;g12a57f9e5a4_2_12"/>
          <p:cNvPicPr preferRelativeResize="0"/>
          <p:nvPr/>
        </p:nvPicPr>
        <p:blipFill rotWithShape="1">
          <a:blip r:embed="rId3">
            <a:alphaModFix/>
          </a:blip>
          <a:srcRect b="0" l="0" r="0" t="0"/>
          <a:stretch/>
        </p:blipFill>
        <p:spPr>
          <a:xfrm>
            <a:off x="10908377" y="5765204"/>
            <a:ext cx="1113559" cy="900000"/>
          </a:xfrm>
          <a:prstGeom prst="rect">
            <a:avLst/>
          </a:prstGeom>
          <a:noFill/>
          <a:ln>
            <a:noFill/>
          </a:ln>
        </p:spPr>
      </p:pic>
      <p:pic>
        <p:nvPicPr>
          <p:cNvPr id="283" name="Google Shape;283;g12a57f9e5a4_2_12"/>
          <p:cNvPicPr preferRelativeResize="0"/>
          <p:nvPr/>
        </p:nvPicPr>
        <p:blipFill rotWithShape="1">
          <a:blip r:embed="rId4">
            <a:alphaModFix/>
          </a:blip>
          <a:srcRect b="0" l="0" r="0" t="0"/>
          <a:stretch/>
        </p:blipFill>
        <p:spPr>
          <a:xfrm>
            <a:off x="170064" y="5765204"/>
            <a:ext cx="1488095" cy="900000"/>
          </a:xfrm>
          <a:prstGeom prst="rect">
            <a:avLst/>
          </a:prstGeom>
          <a:noFill/>
          <a:ln>
            <a:noFill/>
          </a:ln>
        </p:spPr>
      </p:pic>
      <p:sp>
        <p:nvSpPr>
          <p:cNvPr id="284" name="Google Shape;284;g12a57f9e5a4_2_12"/>
          <p:cNvSpPr/>
          <p:nvPr>
            <p:ph idx="2" type="pic"/>
          </p:nvPr>
        </p:nvSpPr>
        <p:spPr>
          <a:xfrm>
            <a:off x="6218239" y="1143000"/>
            <a:ext cx="5803698" cy="3879166"/>
          </a:xfrm>
          <a:prstGeom prst="rect">
            <a:avLst/>
          </a:prstGeom>
          <a:noFill/>
          <a:ln>
            <a:noFill/>
          </a:ln>
        </p:spPr>
      </p:sp>
      <p:sp>
        <p:nvSpPr>
          <p:cNvPr id="285" name="Google Shape;285;g12a57f9e5a4_2_12"/>
          <p:cNvSpPr txBox="1"/>
          <p:nvPr>
            <p:ph idx="3" type="body"/>
          </p:nvPr>
        </p:nvSpPr>
        <p:spPr>
          <a:xfrm>
            <a:off x="6218239" y="5148263"/>
            <a:ext cx="5803698" cy="42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None/>
              <a:defRPr sz="22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obj">
  <p:cSld name="OBJECT">
    <p:bg>
      <p:bgPr>
        <a:blipFill rotWithShape="1">
          <a:blip r:embed="rId2">
            <a:alphaModFix amt="97000"/>
          </a:blip>
          <a:tile algn="tl" flip="none" tx="0" sx="100000" ty="0" sy="100000"/>
        </a:blipFill>
      </p:bgPr>
    </p:bg>
    <p:spTree>
      <p:nvGrpSpPr>
        <p:cNvPr id="286" name="Shape 286"/>
        <p:cNvGrpSpPr/>
        <p:nvPr/>
      </p:nvGrpSpPr>
      <p:grpSpPr>
        <a:xfrm>
          <a:off x="0" y="0"/>
          <a:ext cx="0" cy="0"/>
          <a:chOff x="0" y="0"/>
          <a:chExt cx="0" cy="0"/>
        </a:xfrm>
      </p:grpSpPr>
      <p:sp>
        <p:nvSpPr>
          <p:cNvPr id="287" name="Google Shape;287;g12a57f9e5a4_2_20"/>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g12a57f9e5a4_2_20"/>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g12a57f9e5a4_2_2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90" name="Google Shape;290;g12a57f9e5a4_2_20"/>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291" name="Google Shape;291;g12a57f9e5a4_2_20"/>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8E8C2"/>
        </a:solidFill>
      </p:bgPr>
    </p:bg>
    <p:spTree>
      <p:nvGrpSpPr>
        <p:cNvPr id="292" name="Shape 292"/>
        <p:cNvGrpSpPr/>
        <p:nvPr/>
      </p:nvGrpSpPr>
      <p:grpSpPr>
        <a:xfrm>
          <a:off x="0" y="0"/>
          <a:ext cx="0" cy="0"/>
          <a:chOff x="0" y="0"/>
          <a:chExt cx="0" cy="0"/>
        </a:xfrm>
      </p:grpSpPr>
      <p:pic>
        <p:nvPicPr>
          <p:cNvPr descr="Logo&#10;&#10;Description automatically generated" id="293" name="Google Shape;293;g12a57f9e5a4_2_26"/>
          <p:cNvPicPr preferRelativeResize="0"/>
          <p:nvPr/>
        </p:nvPicPr>
        <p:blipFill rotWithShape="1">
          <a:blip r:embed="rId2">
            <a:alphaModFix/>
          </a:blip>
          <a:srcRect b="17042" l="14392" r="26479" t="17326"/>
          <a:stretch/>
        </p:blipFill>
        <p:spPr>
          <a:xfrm>
            <a:off x="838200" y="755715"/>
            <a:ext cx="3807655" cy="2307102"/>
          </a:xfrm>
          <a:prstGeom prst="rect">
            <a:avLst/>
          </a:prstGeom>
          <a:noFill/>
          <a:ln>
            <a:noFill/>
          </a:ln>
        </p:spPr>
      </p:pic>
      <p:pic>
        <p:nvPicPr>
          <p:cNvPr id="294" name="Google Shape;294;g12a57f9e5a4_2_26"/>
          <p:cNvPicPr preferRelativeResize="0"/>
          <p:nvPr/>
        </p:nvPicPr>
        <p:blipFill rotWithShape="1">
          <a:blip r:embed="rId3">
            <a:alphaModFix/>
          </a:blip>
          <a:srcRect b="0" l="0" r="0" t="0"/>
          <a:stretch/>
        </p:blipFill>
        <p:spPr>
          <a:xfrm>
            <a:off x="8686984" y="902817"/>
            <a:ext cx="2666816" cy="2160000"/>
          </a:xfrm>
          <a:prstGeom prst="rect">
            <a:avLst/>
          </a:prstGeom>
          <a:noFill/>
          <a:ln>
            <a:noFill/>
          </a:ln>
        </p:spPr>
      </p:pic>
      <p:sp>
        <p:nvSpPr>
          <p:cNvPr id="295" name="Google Shape;295;g12a57f9e5a4_2_26"/>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4D4D4D"/>
              </a:buClr>
              <a:buSzPts val="8000"/>
              <a:buNone/>
              <a:defRPr sz="8000">
                <a:solidFill>
                  <a:srgbClr val="4D4D4D"/>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bg>
      <p:bgPr>
        <a:blipFill rotWithShape="1">
          <a:blip r:embed="rId2">
            <a:alphaModFix amt="97000"/>
          </a:blip>
          <a:tile algn="tl" flip="none" tx="0" sx="100000" ty="0" sy="100000"/>
        </a:blipFill>
      </p:bgPr>
    </p:bg>
    <p:spTree>
      <p:nvGrpSpPr>
        <p:cNvPr id="296" name="Shape 296"/>
        <p:cNvGrpSpPr/>
        <p:nvPr/>
      </p:nvGrpSpPr>
      <p:grpSpPr>
        <a:xfrm>
          <a:off x="0" y="0"/>
          <a:ext cx="0" cy="0"/>
          <a:chOff x="0" y="0"/>
          <a:chExt cx="0" cy="0"/>
        </a:xfrm>
      </p:grpSpPr>
      <p:sp>
        <p:nvSpPr>
          <p:cNvPr id="297" name="Google Shape;297;g12a57f9e5a4_2_30"/>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g12a57f9e5a4_2_3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299" name="Google Shape;299;g12a57f9e5a4_2_30"/>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300" name="Google Shape;300;g12a57f9e5a4_2_30"/>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
        <p:nvSpPr>
          <p:cNvPr id="301" name="Google Shape;301;g12a57f9e5a4_2_30"/>
          <p:cNvSpPr txBox="1"/>
          <p:nvPr>
            <p:ph idx="1" type="body"/>
          </p:nvPr>
        </p:nvSpPr>
        <p:spPr>
          <a:xfrm>
            <a:off x="0" y="5430711"/>
            <a:ext cx="12192000" cy="33813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2" name="Shape 302"/>
        <p:cNvGrpSpPr/>
        <p:nvPr/>
      </p:nvGrpSpPr>
      <p:grpSpPr>
        <a:xfrm>
          <a:off x="0" y="0"/>
          <a:ext cx="0" cy="0"/>
          <a:chOff x="0" y="0"/>
          <a:chExt cx="0" cy="0"/>
        </a:xfrm>
      </p:grpSpPr>
      <p:sp>
        <p:nvSpPr>
          <p:cNvPr id="303" name="Google Shape;303;g12a57f9e5a4_2_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g12a57f9e5a4_2_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5" name="Google Shape;305;g12a57f9e5a4_2_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g12a57f9e5a4_2_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g12a57f9e5a4_2_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8" name="Shape 308"/>
        <p:cNvGrpSpPr/>
        <p:nvPr/>
      </p:nvGrpSpPr>
      <p:grpSpPr>
        <a:xfrm>
          <a:off x="0" y="0"/>
          <a:ext cx="0" cy="0"/>
          <a:chOff x="0" y="0"/>
          <a:chExt cx="0" cy="0"/>
        </a:xfrm>
      </p:grpSpPr>
      <p:sp>
        <p:nvSpPr>
          <p:cNvPr id="309" name="Google Shape;309;g12a57f9e5a4_2_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g12a57f9e5a4_2_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g12a57f9e5a4_2_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g12a57f9e5a4_2_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g12a57f9e5a4_2_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g12a57f9e5a4_2_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5" name="Shape 315"/>
        <p:cNvGrpSpPr/>
        <p:nvPr/>
      </p:nvGrpSpPr>
      <p:grpSpPr>
        <a:xfrm>
          <a:off x="0" y="0"/>
          <a:ext cx="0" cy="0"/>
          <a:chOff x="0" y="0"/>
          <a:chExt cx="0" cy="0"/>
        </a:xfrm>
      </p:grpSpPr>
      <p:sp>
        <p:nvSpPr>
          <p:cNvPr id="316" name="Google Shape;316;g12a57f9e5a4_2_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g12a57f9e5a4_2_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g12a57f9e5a4_2_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g12a57f9e5a4_2_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0" name="Google Shape;320;g12a57f9e5a4_2_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g12a57f9e5a4_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g12a57f9e5a4_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g12a57f9e5a4_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4" name="Shape 324"/>
        <p:cNvGrpSpPr/>
        <p:nvPr/>
      </p:nvGrpSpPr>
      <p:grpSpPr>
        <a:xfrm>
          <a:off x="0" y="0"/>
          <a:ext cx="0" cy="0"/>
          <a:chOff x="0" y="0"/>
          <a:chExt cx="0" cy="0"/>
        </a:xfrm>
      </p:grpSpPr>
      <p:sp>
        <p:nvSpPr>
          <p:cNvPr id="325" name="Google Shape;325;g12a57f9e5a4_2_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g12a57f9e5a4_2_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g12a57f9e5a4_2_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g12a57f9e5a4_2_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9" name="Shape 329"/>
        <p:cNvGrpSpPr/>
        <p:nvPr/>
      </p:nvGrpSpPr>
      <p:grpSpPr>
        <a:xfrm>
          <a:off x="0" y="0"/>
          <a:ext cx="0" cy="0"/>
          <a:chOff x="0" y="0"/>
          <a:chExt cx="0" cy="0"/>
        </a:xfrm>
      </p:grpSpPr>
      <p:sp>
        <p:nvSpPr>
          <p:cNvPr id="330" name="Google Shape;330;g12a57f9e5a4_2_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g12a57f9e5a4_2_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2" name="Google Shape;332;g12a57f9e5a4_2_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3" name="Google Shape;333;g12a57f9e5a4_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g12a57f9e5a4_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g12a57f9e5a4_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6" name="Shape 336"/>
        <p:cNvGrpSpPr/>
        <p:nvPr/>
      </p:nvGrpSpPr>
      <p:grpSpPr>
        <a:xfrm>
          <a:off x="0" y="0"/>
          <a:ext cx="0" cy="0"/>
          <a:chOff x="0" y="0"/>
          <a:chExt cx="0" cy="0"/>
        </a:xfrm>
      </p:grpSpPr>
      <p:sp>
        <p:nvSpPr>
          <p:cNvPr id="337" name="Google Shape;337;g12a57f9e5a4_2_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g12a57f9e5a4_2_70"/>
          <p:cNvSpPr/>
          <p:nvPr>
            <p:ph idx="2" type="pic"/>
          </p:nvPr>
        </p:nvSpPr>
        <p:spPr>
          <a:xfrm>
            <a:off x="5183188" y="987425"/>
            <a:ext cx="6172200" cy="4873625"/>
          </a:xfrm>
          <a:prstGeom prst="rect">
            <a:avLst/>
          </a:prstGeom>
          <a:noFill/>
          <a:ln>
            <a:noFill/>
          </a:ln>
        </p:spPr>
      </p:sp>
      <p:sp>
        <p:nvSpPr>
          <p:cNvPr id="339" name="Google Shape;339;g12a57f9e5a4_2_7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0" name="Google Shape;340;g12a57f9e5a4_2_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g12a57f9e5a4_2_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g12a57f9e5a4_2_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8E8C2"/>
        </a:solidFill>
      </p:bgPr>
    </p:bg>
    <p:spTree>
      <p:nvGrpSpPr>
        <p:cNvPr id="37" name="Shape 37"/>
        <p:cNvGrpSpPr/>
        <p:nvPr/>
      </p:nvGrpSpPr>
      <p:grpSpPr>
        <a:xfrm>
          <a:off x="0" y="0"/>
          <a:ext cx="0" cy="0"/>
          <a:chOff x="0" y="0"/>
          <a:chExt cx="0" cy="0"/>
        </a:xfrm>
      </p:grpSpPr>
      <p:pic>
        <p:nvPicPr>
          <p:cNvPr descr="Logo&#10;&#10;Description automatically generated" id="38" name="Google Shape;38;p63"/>
          <p:cNvPicPr preferRelativeResize="0"/>
          <p:nvPr/>
        </p:nvPicPr>
        <p:blipFill rotWithShape="1">
          <a:blip r:embed="rId2">
            <a:alphaModFix/>
          </a:blip>
          <a:srcRect b="17042" l="14392" r="26479" t="17326"/>
          <a:stretch/>
        </p:blipFill>
        <p:spPr>
          <a:xfrm>
            <a:off x="838200" y="755715"/>
            <a:ext cx="3807655" cy="2307102"/>
          </a:xfrm>
          <a:prstGeom prst="rect">
            <a:avLst/>
          </a:prstGeom>
          <a:noFill/>
          <a:ln>
            <a:noFill/>
          </a:ln>
        </p:spPr>
      </p:pic>
      <p:pic>
        <p:nvPicPr>
          <p:cNvPr id="39" name="Google Shape;39;p63"/>
          <p:cNvPicPr preferRelativeResize="0"/>
          <p:nvPr/>
        </p:nvPicPr>
        <p:blipFill rotWithShape="1">
          <a:blip r:embed="rId3">
            <a:alphaModFix/>
          </a:blip>
          <a:srcRect b="0" l="0" r="0" t="0"/>
          <a:stretch/>
        </p:blipFill>
        <p:spPr>
          <a:xfrm>
            <a:off x="8686984" y="902817"/>
            <a:ext cx="2666816" cy="2160000"/>
          </a:xfrm>
          <a:prstGeom prst="rect">
            <a:avLst/>
          </a:prstGeom>
          <a:noFill/>
          <a:ln>
            <a:noFill/>
          </a:ln>
        </p:spPr>
      </p:pic>
      <p:sp>
        <p:nvSpPr>
          <p:cNvPr id="40" name="Google Shape;40;p63"/>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4D4D4D"/>
              </a:buClr>
              <a:buSzPts val="8000"/>
              <a:buNone/>
              <a:defRPr sz="8000">
                <a:solidFill>
                  <a:srgbClr val="4D4D4D"/>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3" name="Shape 343"/>
        <p:cNvGrpSpPr/>
        <p:nvPr/>
      </p:nvGrpSpPr>
      <p:grpSpPr>
        <a:xfrm>
          <a:off x="0" y="0"/>
          <a:ext cx="0" cy="0"/>
          <a:chOff x="0" y="0"/>
          <a:chExt cx="0" cy="0"/>
        </a:xfrm>
      </p:grpSpPr>
      <p:sp>
        <p:nvSpPr>
          <p:cNvPr id="344" name="Google Shape;344;g12a57f9e5a4_2_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g12a57f9e5a4_2_7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g12a57f9e5a4_2_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g12a57f9e5a4_2_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g12a57f9e5a4_2_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9" name="Shape 349"/>
        <p:cNvGrpSpPr/>
        <p:nvPr/>
      </p:nvGrpSpPr>
      <p:grpSpPr>
        <a:xfrm>
          <a:off x="0" y="0"/>
          <a:ext cx="0" cy="0"/>
          <a:chOff x="0" y="0"/>
          <a:chExt cx="0" cy="0"/>
        </a:xfrm>
      </p:grpSpPr>
      <p:sp>
        <p:nvSpPr>
          <p:cNvPr id="350" name="Google Shape;350;g12a57f9e5a4_2_8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g12a57f9e5a4_2_8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g12a57f9e5a4_2_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3" name="Google Shape;353;g12a57f9e5a4_2_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g12a57f9e5a4_2_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obj">
  <p:cSld name="OBJECT">
    <p:bg>
      <p:bgPr>
        <a:blipFill rotWithShape="1">
          <a:blip r:embed="rId2">
            <a:alphaModFix amt="97000"/>
          </a:blip>
          <a:tile algn="tl" flip="none" tx="0" sx="100000" ty="0" sy="100000"/>
        </a:blipFill>
      </p:bgPr>
    </p:bg>
    <p:spTree>
      <p:nvGrpSpPr>
        <p:cNvPr id="361" name="Shape 361"/>
        <p:cNvGrpSpPr/>
        <p:nvPr/>
      </p:nvGrpSpPr>
      <p:grpSpPr>
        <a:xfrm>
          <a:off x="0" y="0"/>
          <a:ext cx="0" cy="0"/>
          <a:chOff x="0" y="0"/>
          <a:chExt cx="0" cy="0"/>
        </a:xfrm>
      </p:grpSpPr>
      <p:sp>
        <p:nvSpPr>
          <p:cNvPr id="362" name="Google Shape;362;g12a57f9e5a4_7_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g12a57f9e5a4_7_6"/>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g12a57f9e5a4_7_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365" name="Google Shape;365;g12a57f9e5a4_7_6"/>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366" name="Google Shape;366;g12a57f9e5a4_7_6"/>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blipFill rotWithShape="1">
          <a:blip r:embed="rId2">
            <a:alphaModFix amt="97000"/>
          </a:blip>
          <a:tile algn="tl" flip="none" tx="0" sx="100000" ty="0" sy="100000"/>
        </a:blipFill>
      </p:bgPr>
    </p:bg>
    <p:spTree>
      <p:nvGrpSpPr>
        <p:cNvPr id="367" name="Shape 367"/>
        <p:cNvGrpSpPr/>
        <p:nvPr/>
      </p:nvGrpSpPr>
      <p:grpSpPr>
        <a:xfrm>
          <a:off x="0" y="0"/>
          <a:ext cx="0" cy="0"/>
          <a:chOff x="0" y="0"/>
          <a:chExt cx="0" cy="0"/>
        </a:xfrm>
      </p:grpSpPr>
      <p:sp>
        <p:nvSpPr>
          <p:cNvPr id="368" name="Google Shape;368;g12a57f9e5a4_7_1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g12a57f9e5a4_7_12"/>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g12a57f9e5a4_7_1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2400" u="none" cap="none" strike="noStrike">
                <a:solidFill>
                  <a:srgbClr val="888888"/>
                </a:solidFill>
                <a:latin typeface="Garamond"/>
                <a:ea typeface="Garamond"/>
                <a:cs typeface="Garamond"/>
                <a:sym typeface="Garamond"/>
              </a:defRPr>
            </a:lvl1pPr>
            <a:lvl2pPr indent="0" lvl="1" marL="0" algn="ctr">
              <a:spcBef>
                <a:spcPts val="0"/>
              </a:spcBef>
              <a:buNone/>
              <a:defRPr b="0" i="0" sz="2400" u="none" cap="none" strike="noStrike">
                <a:solidFill>
                  <a:srgbClr val="888888"/>
                </a:solidFill>
                <a:latin typeface="Garamond"/>
                <a:ea typeface="Garamond"/>
                <a:cs typeface="Garamond"/>
                <a:sym typeface="Garamond"/>
              </a:defRPr>
            </a:lvl2pPr>
            <a:lvl3pPr indent="0" lvl="2" marL="0" algn="ctr">
              <a:spcBef>
                <a:spcPts val="0"/>
              </a:spcBef>
              <a:buNone/>
              <a:defRPr b="0" i="0" sz="2400" u="none" cap="none" strike="noStrike">
                <a:solidFill>
                  <a:srgbClr val="888888"/>
                </a:solidFill>
                <a:latin typeface="Garamond"/>
                <a:ea typeface="Garamond"/>
                <a:cs typeface="Garamond"/>
                <a:sym typeface="Garamond"/>
              </a:defRPr>
            </a:lvl3pPr>
            <a:lvl4pPr indent="0" lvl="3" marL="0" algn="ctr">
              <a:spcBef>
                <a:spcPts val="0"/>
              </a:spcBef>
              <a:buNone/>
              <a:defRPr b="0" i="0" sz="2400" u="none" cap="none" strike="noStrike">
                <a:solidFill>
                  <a:srgbClr val="888888"/>
                </a:solidFill>
                <a:latin typeface="Garamond"/>
                <a:ea typeface="Garamond"/>
                <a:cs typeface="Garamond"/>
                <a:sym typeface="Garamond"/>
              </a:defRPr>
            </a:lvl4pPr>
            <a:lvl5pPr indent="0" lvl="4" marL="0" algn="ctr">
              <a:spcBef>
                <a:spcPts val="0"/>
              </a:spcBef>
              <a:buNone/>
              <a:defRPr b="0" i="0" sz="2400" u="none" cap="none" strike="noStrike">
                <a:solidFill>
                  <a:srgbClr val="888888"/>
                </a:solidFill>
                <a:latin typeface="Garamond"/>
                <a:ea typeface="Garamond"/>
                <a:cs typeface="Garamond"/>
                <a:sym typeface="Garamond"/>
              </a:defRPr>
            </a:lvl5pPr>
            <a:lvl6pPr indent="0" lvl="5" marL="0" algn="ctr">
              <a:spcBef>
                <a:spcPts val="0"/>
              </a:spcBef>
              <a:buNone/>
              <a:defRPr b="0" i="0" sz="2400" u="none" cap="none" strike="noStrike">
                <a:solidFill>
                  <a:srgbClr val="888888"/>
                </a:solidFill>
                <a:latin typeface="Garamond"/>
                <a:ea typeface="Garamond"/>
                <a:cs typeface="Garamond"/>
                <a:sym typeface="Garamond"/>
              </a:defRPr>
            </a:lvl6pPr>
            <a:lvl7pPr indent="0" lvl="6" marL="0" algn="ctr">
              <a:spcBef>
                <a:spcPts val="0"/>
              </a:spcBef>
              <a:buNone/>
              <a:defRPr b="0" i="0" sz="2400" u="none" cap="none" strike="noStrike">
                <a:solidFill>
                  <a:srgbClr val="888888"/>
                </a:solidFill>
                <a:latin typeface="Garamond"/>
                <a:ea typeface="Garamond"/>
                <a:cs typeface="Garamond"/>
                <a:sym typeface="Garamond"/>
              </a:defRPr>
            </a:lvl7pPr>
            <a:lvl8pPr indent="0" lvl="7" marL="0" algn="ctr">
              <a:spcBef>
                <a:spcPts val="0"/>
              </a:spcBef>
              <a:buNone/>
              <a:defRPr b="0" i="0" sz="2400" u="none" cap="none" strike="noStrike">
                <a:solidFill>
                  <a:srgbClr val="888888"/>
                </a:solidFill>
                <a:latin typeface="Garamond"/>
                <a:ea typeface="Garamond"/>
                <a:cs typeface="Garamond"/>
                <a:sym typeface="Garamond"/>
              </a:defRPr>
            </a:lvl8pPr>
            <a:lvl9pPr indent="0" lvl="8" marL="0" algn="ctr">
              <a:spcBef>
                <a:spcPts val="0"/>
              </a:spcBef>
              <a:buNone/>
              <a:defRPr b="0" i="0" sz="2400" u="none" cap="none" strike="noStrike">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371" name="Google Shape;371;g12a57f9e5a4_7_12"/>
          <p:cNvPicPr preferRelativeResize="0"/>
          <p:nvPr/>
        </p:nvPicPr>
        <p:blipFill rotWithShape="1">
          <a:blip r:embed="rId3">
            <a:alphaModFix/>
          </a:blip>
          <a:srcRect b="0" l="0" r="0" t="0"/>
          <a:stretch/>
        </p:blipFill>
        <p:spPr>
          <a:xfrm>
            <a:off x="10908377" y="5765204"/>
            <a:ext cx="1113559" cy="900000"/>
          </a:xfrm>
          <a:prstGeom prst="rect">
            <a:avLst/>
          </a:prstGeom>
          <a:noFill/>
          <a:ln>
            <a:noFill/>
          </a:ln>
        </p:spPr>
      </p:pic>
      <p:pic>
        <p:nvPicPr>
          <p:cNvPr id="372" name="Google Shape;372;g12a57f9e5a4_7_12"/>
          <p:cNvPicPr preferRelativeResize="0"/>
          <p:nvPr/>
        </p:nvPicPr>
        <p:blipFill rotWithShape="1">
          <a:blip r:embed="rId4">
            <a:alphaModFix/>
          </a:blip>
          <a:srcRect b="0" l="0" r="0" t="0"/>
          <a:stretch/>
        </p:blipFill>
        <p:spPr>
          <a:xfrm>
            <a:off x="170064" y="5765204"/>
            <a:ext cx="1488095" cy="900000"/>
          </a:xfrm>
          <a:prstGeom prst="rect">
            <a:avLst/>
          </a:prstGeom>
          <a:noFill/>
          <a:ln>
            <a:noFill/>
          </a:ln>
        </p:spPr>
      </p:pic>
      <p:sp>
        <p:nvSpPr>
          <p:cNvPr id="373" name="Google Shape;373;g12a57f9e5a4_7_12"/>
          <p:cNvSpPr/>
          <p:nvPr>
            <p:ph idx="2" type="pic"/>
          </p:nvPr>
        </p:nvSpPr>
        <p:spPr>
          <a:xfrm>
            <a:off x="6218239" y="1143000"/>
            <a:ext cx="5803698" cy="3879166"/>
          </a:xfrm>
          <a:prstGeom prst="rect">
            <a:avLst/>
          </a:prstGeom>
          <a:noFill/>
          <a:ln>
            <a:noFill/>
          </a:ln>
        </p:spPr>
      </p:sp>
      <p:sp>
        <p:nvSpPr>
          <p:cNvPr id="374" name="Google Shape;374;g12a57f9e5a4_7_12"/>
          <p:cNvSpPr txBox="1"/>
          <p:nvPr>
            <p:ph idx="3" type="body"/>
          </p:nvPr>
        </p:nvSpPr>
        <p:spPr>
          <a:xfrm>
            <a:off x="6218239" y="5148263"/>
            <a:ext cx="5803698" cy="42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200"/>
              <a:buNone/>
              <a:defRPr sz="22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tile algn="tl" flip="none" tx="0" sx="100000" ty="0" sy="100000"/>
        </a:blipFill>
      </p:bgPr>
    </p:bg>
    <p:spTree>
      <p:nvGrpSpPr>
        <p:cNvPr id="375" name="Shape 375"/>
        <p:cNvGrpSpPr/>
        <p:nvPr/>
      </p:nvGrpSpPr>
      <p:grpSpPr>
        <a:xfrm>
          <a:off x="0" y="0"/>
          <a:ext cx="0" cy="0"/>
          <a:chOff x="0" y="0"/>
          <a:chExt cx="0" cy="0"/>
        </a:xfrm>
      </p:grpSpPr>
      <p:sp>
        <p:nvSpPr>
          <p:cNvPr id="376" name="Google Shape;376;g12a57f9e5a4_7_20"/>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C0C0C"/>
              </a:buClr>
              <a:buSzPts val="5200"/>
              <a:buFont typeface="Garamond"/>
              <a:buNone/>
              <a:defRPr b="1" sz="5200">
                <a:solidFill>
                  <a:srgbClr val="0C0C0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7" name="Google Shape;377;g12a57f9e5a4_7_20"/>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8" name="Google Shape;378;g12a57f9e5a4_7_20"/>
          <p:cNvSpPr txBox="1"/>
          <p:nvPr>
            <p:ph idx="10" type="dt"/>
          </p:nvPr>
        </p:nvSpPr>
        <p:spPr>
          <a:xfrm>
            <a:off x="4668982" y="6179127"/>
            <a:ext cx="2854036" cy="48607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79" name="Google Shape;379;g12a57f9e5a4_7_20"/>
          <p:cNvPicPr preferRelativeResize="0"/>
          <p:nvPr/>
        </p:nvPicPr>
        <p:blipFill rotWithShape="1">
          <a:blip r:embed="rId3">
            <a:alphaModFix/>
          </a:blip>
          <a:srcRect b="0" l="0" r="0" t="0"/>
          <a:stretch/>
        </p:blipFill>
        <p:spPr>
          <a:xfrm>
            <a:off x="8620447" y="480785"/>
            <a:ext cx="2666816" cy="2160000"/>
          </a:xfrm>
          <a:prstGeom prst="rect">
            <a:avLst/>
          </a:prstGeom>
          <a:noFill/>
          <a:ln>
            <a:noFill/>
          </a:ln>
        </p:spPr>
      </p:pic>
      <p:pic>
        <p:nvPicPr>
          <p:cNvPr descr="Logo&#10;&#10;Description automatically generated" id="380" name="Google Shape;380;g12a57f9e5a4_7_20"/>
          <p:cNvPicPr preferRelativeResize="0"/>
          <p:nvPr/>
        </p:nvPicPr>
        <p:blipFill rotWithShape="1">
          <a:blip r:embed="rId4">
            <a:alphaModFix/>
          </a:blip>
          <a:srcRect b="17042" l="14392" r="26479" t="17326"/>
          <a:stretch/>
        </p:blipFill>
        <p:spPr>
          <a:xfrm>
            <a:off x="904737" y="407235"/>
            <a:ext cx="3807655" cy="230710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bg>
      <p:bgPr>
        <a:blipFill rotWithShape="1">
          <a:blip r:embed="rId2">
            <a:alphaModFix amt="97000"/>
          </a:blip>
          <a:tile algn="tl" flip="none" tx="0" sx="100000" ty="0" sy="100000"/>
        </a:blipFill>
      </p:bgPr>
    </p:bg>
    <p:spTree>
      <p:nvGrpSpPr>
        <p:cNvPr id="381" name="Shape 381"/>
        <p:cNvGrpSpPr/>
        <p:nvPr/>
      </p:nvGrpSpPr>
      <p:grpSpPr>
        <a:xfrm>
          <a:off x="0" y="0"/>
          <a:ext cx="0" cy="0"/>
          <a:chOff x="0" y="0"/>
          <a:chExt cx="0" cy="0"/>
        </a:xfrm>
      </p:grpSpPr>
      <p:sp>
        <p:nvSpPr>
          <p:cNvPr id="382" name="Google Shape;382;g12a57f9e5a4_7_2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Garamond"/>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g12a57f9e5a4_7_2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2400">
                <a:solidFill>
                  <a:srgbClr val="888888"/>
                </a:solidFill>
                <a:latin typeface="Garamond"/>
                <a:ea typeface="Garamond"/>
                <a:cs typeface="Garamond"/>
                <a:sym typeface="Garamond"/>
              </a:defRPr>
            </a:lvl1pPr>
            <a:lvl2pPr indent="0" lvl="1" marL="0" algn="ctr">
              <a:spcBef>
                <a:spcPts val="0"/>
              </a:spcBef>
              <a:buNone/>
              <a:defRPr sz="2400">
                <a:solidFill>
                  <a:srgbClr val="888888"/>
                </a:solidFill>
                <a:latin typeface="Garamond"/>
                <a:ea typeface="Garamond"/>
                <a:cs typeface="Garamond"/>
                <a:sym typeface="Garamond"/>
              </a:defRPr>
            </a:lvl2pPr>
            <a:lvl3pPr indent="0" lvl="2" marL="0" algn="ctr">
              <a:spcBef>
                <a:spcPts val="0"/>
              </a:spcBef>
              <a:buNone/>
              <a:defRPr sz="2400">
                <a:solidFill>
                  <a:srgbClr val="888888"/>
                </a:solidFill>
                <a:latin typeface="Garamond"/>
                <a:ea typeface="Garamond"/>
                <a:cs typeface="Garamond"/>
                <a:sym typeface="Garamond"/>
              </a:defRPr>
            </a:lvl3pPr>
            <a:lvl4pPr indent="0" lvl="3" marL="0" algn="ctr">
              <a:spcBef>
                <a:spcPts val="0"/>
              </a:spcBef>
              <a:buNone/>
              <a:defRPr sz="2400">
                <a:solidFill>
                  <a:srgbClr val="888888"/>
                </a:solidFill>
                <a:latin typeface="Garamond"/>
                <a:ea typeface="Garamond"/>
                <a:cs typeface="Garamond"/>
                <a:sym typeface="Garamond"/>
              </a:defRPr>
            </a:lvl4pPr>
            <a:lvl5pPr indent="0" lvl="4" marL="0" algn="ctr">
              <a:spcBef>
                <a:spcPts val="0"/>
              </a:spcBef>
              <a:buNone/>
              <a:defRPr sz="2400">
                <a:solidFill>
                  <a:srgbClr val="888888"/>
                </a:solidFill>
                <a:latin typeface="Garamond"/>
                <a:ea typeface="Garamond"/>
                <a:cs typeface="Garamond"/>
                <a:sym typeface="Garamond"/>
              </a:defRPr>
            </a:lvl5pPr>
            <a:lvl6pPr indent="0" lvl="5" marL="0" algn="ctr">
              <a:spcBef>
                <a:spcPts val="0"/>
              </a:spcBef>
              <a:buNone/>
              <a:defRPr sz="2400">
                <a:solidFill>
                  <a:srgbClr val="888888"/>
                </a:solidFill>
                <a:latin typeface="Garamond"/>
                <a:ea typeface="Garamond"/>
                <a:cs typeface="Garamond"/>
                <a:sym typeface="Garamond"/>
              </a:defRPr>
            </a:lvl6pPr>
            <a:lvl7pPr indent="0" lvl="6" marL="0" algn="ctr">
              <a:spcBef>
                <a:spcPts val="0"/>
              </a:spcBef>
              <a:buNone/>
              <a:defRPr sz="2400">
                <a:solidFill>
                  <a:srgbClr val="888888"/>
                </a:solidFill>
                <a:latin typeface="Garamond"/>
                <a:ea typeface="Garamond"/>
                <a:cs typeface="Garamond"/>
                <a:sym typeface="Garamond"/>
              </a:defRPr>
            </a:lvl7pPr>
            <a:lvl8pPr indent="0" lvl="7" marL="0" algn="ctr">
              <a:spcBef>
                <a:spcPts val="0"/>
              </a:spcBef>
              <a:buNone/>
              <a:defRPr sz="2400">
                <a:solidFill>
                  <a:srgbClr val="888888"/>
                </a:solidFill>
                <a:latin typeface="Garamond"/>
                <a:ea typeface="Garamond"/>
                <a:cs typeface="Garamond"/>
                <a:sym typeface="Garamond"/>
              </a:defRPr>
            </a:lvl8pPr>
            <a:lvl9pPr indent="0" lvl="8" marL="0" algn="ctr">
              <a:spcBef>
                <a:spcPts val="0"/>
              </a:spcBef>
              <a:buNone/>
              <a:defRPr sz="2400">
                <a:solidFill>
                  <a:srgbClr val="888888"/>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pic>
        <p:nvPicPr>
          <p:cNvPr id="384" name="Google Shape;384;g12a57f9e5a4_7_26"/>
          <p:cNvPicPr preferRelativeResize="0"/>
          <p:nvPr/>
        </p:nvPicPr>
        <p:blipFill rotWithShape="1">
          <a:blip r:embed="rId3">
            <a:alphaModFix/>
          </a:blip>
          <a:srcRect b="0" l="0" r="0" t="0"/>
          <a:stretch/>
        </p:blipFill>
        <p:spPr>
          <a:xfrm>
            <a:off x="10908376" y="5768720"/>
            <a:ext cx="1113559" cy="900000"/>
          </a:xfrm>
          <a:prstGeom prst="rect">
            <a:avLst/>
          </a:prstGeom>
          <a:noFill/>
          <a:ln>
            <a:noFill/>
          </a:ln>
        </p:spPr>
      </p:pic>
      <p:pic>
        <p:nvPicPr>
          <p:cNvPr id="385" name="Google Shape;385;g12a57f9e5a4_7_26"/>
          <p:cNvPicPr preferRelativeResize="0"/>
          <p:nvPr/>
        </p:nvPicPr>
        <p:blipFill rotWithShape="1">
          <a:blip r:embed="rId4">
            <a:alphaModFix/>
          </a:blip>
          <a:srcRect b="0" l="0" r="0" t="0"/>
          <a:stretch/>
        </p:blipFill>
        <p:spPr>
          <a:xfrm>
            <a:off x="170065" y="5768720"/>
            <a:ext cx="1488095" cy="900000"/>
          </a:xfrm>
          <a:prstGeom prst="rect">
            <a:avLst/>
          </a:prstGeom>
          <a:noFill/>
          <a:ln>
            <a:noFill/>
          </a:ln>
        </p:spPr>
      </p:pic>
      <p:sp>
        <p:nvSpPr>
          <p:cNvPr id="386" name="Google Shape;386;g12a57f9e5a4_7_26"/>
          <p:cNvSpPr txBox="1"/>
          <p:nvPr>
            <p:ph idx="1" type="body"/>
          </p:nvPr>
        </p:nvSpPr>
        <p:spPr>
          <a:xfrm>
            <a:off x="0" y="5430711"/>
            <a:ext cx="12192000" cy="33813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8E8C2"/>
        </a:solidFill>
      </p:bgPr>
    </p:bg>
    <p:spTree>
      <p:nvGrpSpPr>
        <p:cNvPr id="387" name="Shape 387"/>
        <p:cNvGrpSpPr/>
        <p:nvPr/>
      </p:nvGrpSpPr>
      <p:grpSpPr>
        <a:xfrm>
          <a:off x="0" y="0"/>
          <a:ext cx="0" cy="0"/>
          <a:chOff x="0" y="0"/>
          <a:chExt cx="0" cy="0"/>
        </a:xfrm>
      </p:grpSpPr>
      <p:pic>
        <p:nvPicPr>
          <p:cNvPr descr="Logo&#10;&#10;Description automatically generated" id="388" name="Google Shape;388;g12a57f9e5a4_7_32"/>
          <p:cNvPicPr preferRelativeResize="0"/>
          <p:nvPr/>
        </p:nvPicPr>
        <p:blipFill rotWithShape="1">
          <a:blip r:embed="rId2">
            <a:alphaModFix/>
          </a:blip>
          <a:srcRect b="17042" l="14392" r="26479" t="17326"/>
          <a:stretch/>
        </p:blipFill>
        <p:spPr>
          <a:xfrm>
            <a:off x="838200" y="755715"/>
            <a:ext cx="3807655" cy="2307102"/>
          </a:xfrm>
          <a:prstGeom prst="rect">
            <a:avLst/>
          </a:prstGeom>
          <a:noFill/>
          <a:ln>
            <a:noFill/>
          </a:ln>
        </p:spPr>
      </p:pic>
      <p:pic>
        <p:nvPicPr>
          <p:cNvPr id="389" name="Google Shape;389;g12a57f9e5a4_7_32"/>
          <p:cNvPicPr preferRelativeResize="0"/>
          <p:nvPr/>
        </p:nvPicPr>
        <p:blipFill rotWithShape="1">
          <a:blip r:embed="rId3">
            <a:alphaModFix/>
          </a:blip>
          <a:srcRect b="0" l="0" r="0" t="0"/>
          <a:stretch/>
        </p:blipFill>
        <p:spPr>
          <a:xfrm>
            <a:off x="8686984" y="902817"/>
            <a:ext cx="2666816" cy="2160000"/>
          </a:xfrm>
          <a:prstGeom prst="rect">
            <a:avLst/>
          </a:prstGeom>
          <a:noFill/>
          <a:ln>
            <a:noFill/>
          </a:ln>
        </p:spPr>
      </p:pic>
      <p:sp>
        <p:nvSpPr>
          <p:cNvPr id="390" name="Google Shape;390;g12a57f9e5a4_7_32"/>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4D4D4D"/>
              </a:buClr>
              <a:buSzPts val="8000"/>
              <a:buNone/>
              <a:defRPr sz="8000">
                <a:solidFill>
                  <a:srgbClr val="4D4D4D"/>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1" name="Shape 391"/>
        <p:cNvGrpSpPr/>
        <p:nvPr/>
      </p:nvGrpSpPr>
      <p:grpSpPr>
        <a:xfrm>
          <a:off x="0" y="0"/>
          <a:ext cx="0" cy="0"/>
          <a:chOff x="0" y="0"/>
          <a:chExt cx="0" cy="0"/>
        </a:xfrm>
      </p:grpSpPr>
      <p:sp>
        <p:nvSpPr>
          <p:cNvPr id="392" name="Google Shape;392;g12a57f9e5a4_7_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g12a57f9e5a4_7_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4" name="Google Shape;394;g12a57f9e5a4_7_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 name="Google Shape;395;g12a57f9e5a4_7_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g12a57f9e5a4_7_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7" name="Shape 397"/>
        <p:cNvGrpSpPr/>
        <p:nvPr/>
      </p:nvGrpSpPr>
      <p:grpSpPr>
        <a:xfrm>
          <a:off x="0" y="0"/>
          <a:ext cx="0" cy="0"/>
          <a:chOff x="0" y="0"/>
          <a:chExt cx="0" cy="0"/>
        </a:xfrm>
      </p:grpSpPr>
      <p:sp>
        <p:nvSpPr>
          <p:cNvPr id="398" name="Google Shape;398;g12a57f9e5a4_7_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g12a57f9e5a4_7_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g12a57f9e5a4_7_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g12a57f9e5a4_7_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g12a57f9e5a4_7_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g12a57f9e5a4_7_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4" name="Shape 404"/>
        <p:cNvGrpSpPr/>
        <p:nvPr/>
      </p:nvGrpSpPr>
      <p:grpSpPr>
        <a:xfrm>
          <a:off x="0" y="0"/>
          <a:ext cx="0" cy="0"/>
          <a:chOff x="0" y="0"/>
          <a:chExt cx="0" cy="0"/>
        </a:xfrm>
      </p:grpSpPr>
      <p:sp>
        <p:nvSpPr>
          <p:cNvPr id="405" name="Google Shape;405;g12a57f9e5a4_7_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g12a57f9e5a4_7_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7" name="Google Shape;407;g12a57f9e5a4_7_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g12a57f9e5a4_7_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9" name="Google Shape;409;g12a57f9e5a4_7_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g12a57f9e5a4_7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 name="Google Shape;411;g12a57f9e5a4_7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g12a57f9e5a4_7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3" name="Shape 413"/>
        <p:cNvGrpSpPr/>
        <p:nvPr/>
      </p:nvGrpSpPr>
      <p:grpSpPr>
        <a:xfrm>
          <a:off x="0" y="0"/>
          <a:ext cx="0" cy="0"/>
          <a:chOff x="0" y="0"/>
          <a:chExt cx="0" cy="0"/>
        </a:xfrm>
      </p:grpSpPr>
      <p:sp>
        <p:nvSpPr>
          <p:cNvPr id="414" name="Google Shape;414;g12a57f9e5a4_7_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g12a57f9e5a4_7_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g12a57f9e5a4_7_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 name="Google Shape;417;g12a57f9e5a4_7_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18" name="Shape 418"/>
        <p:cNvGrpSpPr/>
        <p:nvPr/>
      </p:nvGrpSpPr>
      <p:grpSpPr>
        <a:xfrm>
          <a:off x="0" y="0"/>
          <a:ext cx="0" cy="0"/>
          <a:chOff x="0" y="0"/>
          <a:chExt cx="0" cy="0"/>
        </a:xfrm>
      </p:grpSpPr>
      <p:sp>
        <p:nvSpPr>
          <p:cNvPr id="419" name="Google Shape;419;g12a57f9e5a4_7_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g12a57f9e5a4_7_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1" name="Google Shape;421;g12a57f9e5a4_7_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2" name="Google Shape;422;g12a57f9e5a4_7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g12a57f9e5a4_7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g12a57f9e5a4_7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5" name="Shape 425"/>
        <p:cNvGrpSpPr/>
        <p:nvPr/>
      </p:nvGrpSpPr>
      <p:grpSpPr>
        <a:xfrm>
          <a:off x="0" y="0"/>
          <a:ext cx="0" cy="0"/>
          <a:chOff x="0" y="0"/>
          <a:chExt cx="0" cy="0"/>
        </a:xfrm>
      </p:grpSpPr>
      <p:sp>
        <p:nvSpPr>
          <p:cNvPr id="426" name="Google Shape;426;g12a57f9e5a4_7_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g12a57f9e5a4_7_70"/>
          <p:cNvSpPr/>
          <p:nvPr>
            <p:ph idx="2" type="pic"/>
          </p:nvPr>
        </p:nvSpPr>
        <p:spPr>
          <a:xfrm>
            <a:off x="5183188" y="987425"/>
            <a:ext cx="6172200" cy="4873625"/>
          </a:xfrm>
          <a:prstGeom prst="rect">
            <a:avLst/>
          </a:prstGeom>
          <a:noFill/>
          <a:ln>
            <a:noFill/>
          </a:ln>
        </p:spPr>
      </p:sp>
      <p:sp>
        <p:nvSpPr>
          <p:cNvPr id="428" name="Google Shape;428;g12a57f9e5a4_7_7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 name="Google Shape;429;g12a57f9e5a4_7_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g12a57f9e5a4_7_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g12a57f9e5a4_7_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2" name="Shape 432"/>
        <p:cNvGrpSpPr/>
        <p:nvPr/>
      </p:nvGrpSpPr>
      <p:grpSpPr>
        <a:xfrm>
          <a:off x="0" y="0"/>
          <a:ext cx="0" cy="0"/>
          <a:chOff x="0" y="0"/>
          <a:chExt cx="0" cy="0"/>
        </a:xfrm>
      </p:grpSpPr>
      <p:sp>
        <p:nvSpPr>
          <p:cNvPr id="433" name="Google Shape;433;g12a57f9e5a4_7_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g12a57f9e5a4_7_7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g12a57f9e5a4_7_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g12a57f9e5a4_7_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g12a57f9e5a4_7_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8" name="Shape 438"/>
        <p:cNvGrpSpPr/>
        <p:nvPr/>
      </p:nvGrpSpPr>
      <p:grpSpPr>
        <a:xfrm>
          <a:off x="0" y="0"/>
          <a:ext cx="0" cy="0"/>
          <a:chOff x="0" y="0"/>
          <a:chExt cx="0" cy="0"/>
        </a:xfrm>
      </p:grpSpPr>
      <p:sp>
        <p:nvSpPr>
          <p:cNvPr id="439" name="Google Shape;439;g12a57f9e5a4_7_8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g12a57f9e5a4_7_8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g12a57f9e5a4_7_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2" name="Google Shape;442;g12a57f9e5a4_7_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g12a57f9e5a4_7_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1" name="Google Shape;51;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6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6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6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6.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5.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24.jp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image" Target="../media/image59.jp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theme" Target="../theme/theme6.xml"/><Relationship Id="rId14" Type="http://schemas.openxmlformats.org/officeDocument/2006/relationships/slideLayout" Target="../slideLayouts/slideLayout5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 Type="http://schemas.openxmlformats.org/officeDocument/2006/relationships/image" Target="../media/image46.jp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5" Type="http://schemas.openxmlformats.org/officeDocument/2006/relationships/theme" Target="../theme/theme3.xml"/><Relationship Id="rId14" Type="http://schemas.openxmlformats.org/officeDocument/2006/relationships/slideLayout" Target="../slideLayouts/slideLayout6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8" name="Google Shape;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 name="Google Shape;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 name="Google Shape;1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94" name="Shape 94"/>
        <p:cNvGrpSpPr/>
        <p:nvPr/>
      </p:nvGrpSpPr>
      <p:grpSpPr>
        <a:xfrm>
          <a:off x="0" y="0"/>
          <a:ext cx="0" cy="0"/>
          <a:chOff x="0" y="0"/>
          <a:chExt cx="0" cy="0"/>
        </a:xfrm>
      </p:grpSpPr>
      <p:sp>
        <p:nvSpPr>
          <p:cNvPr id="95" name="Google Shape;95;g12543c7f0bd_3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g12543c7f0bd_3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97" name="Google Shape;97;g12543c7f0bd_3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8" name="Google Shape;98;g12543c7f0bd_3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9" name="Google Shape;99;g12543c7f0bd_3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183" name="Shape 183"/>
        <p:cNvGrpSpPr/>
        <p:nvPr/>
      </p:nvGrpSpPr>
      <p:grpSpPr>
        <a:xfrm>
          <a:off x="0" y="0"/>
          <a:ext cx="0" cy="0"/>
          <a:chOff x="0" y="0"/>
          <a:chExt cx="0" cy="0"/>
        </a:xfrm>
      </p:grpSpPr>
      <p:sp>
        <p:nvSpPr>
          <p:cNvPr id="184" name="Google Shape;184;g12b1973cc59_1_3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5" name="Google Shape;185;g12b1973cc59_1_37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86" name="Google Shape;186;g12b1973cc59_1_3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7" name="Google Shape;187;g12b1973cc59_1_3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8" name="Google Shape;188;g12b1973cc59_1_3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266" name="Shape 266"/>
        <p:cNvGrpSpPr/>
        <p:nvPr/>
      </p:nvGrpSpPr>
      <p:grpSpPr>
        <a:xfrm>
          <a:off x="0" y="0"/>
          <a:ext cx="0" cy="0"/>
          <a:chOff x="0" y="0"/>
          <a:chExt cx="0" cy="0"/>
        </a:xfrm>
      </p:grpSpPr>
      <p:sp>
        <p:nvSpPr>
          <p:cNvPr id="267" name="Google Shape;267;g12a57f9e5a4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8" name="Google Shape;268;g12a57f9e5a4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69" name="Google Shape;269;g12a57f9e5a4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270" name="Google Shape;270;g12a57f9e5a4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271" name="Google Shape;271;g12a57f9e5a4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355" name="Shape 355"/>
        <p:cNvGrpSpPr/>
        <p:nvPr/>
      </p:nvGrpSpPr>
      <p:grpSpPr>
        <a:xfrm>
          <a:off x="0" y="0"/>
          <a:ext cx="0" cy="0"/>
          <a:chOff x="0" y="0"/>
          <a:chExt cx="0" cy="0"/>
        </a:xfrm>
      </p:grpSpPr>
      <p:sp>
        <p:nvSpPr>
          <p:cNvPr id="356" name="Google Shape;356;g12a57f9e5a4_7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7" name="Google Shape;357;g12a57f9e5a4_7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58" name="Google Shape;358;g12a57f9e5a4_7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59" name="Google Shape;359;g12a57f9e5a4_7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60" name="Google Shape;360;g12a57f9e5a4_7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9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7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image" Target="../media/image8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3.xml"/><Relationship Id="rId3" Type="http://schemas.openxmlformats.org/officeDocument/2006/relationships/hyperlink" Target="https://github.com/tafiti-org/Subsytems/tree/hardware-design/OBC/Design%20Fil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7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7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7.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4.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4400"/>
              <a:buFont typeface="Garamond"/>
              <a:buNone/>
            </a:pPr>
            <a:r>
              <a:rPr lang="en-US" sz="4400"/>
              <a:t>OBC</a:t>
            </a:r>
            <a:endParaRPr sz="4400"/>
          </a:p>
        </p:txBody>
      </p:sp>
      <p:sp>
        <p:nvSpPr>
          <p:cNvPr id="449" name="Google Shape;449;p1"/>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a:t>Prepared by:</a:t>
            </a:r>
            <a:endParaRPr/>
          </a:p>
          <a:p>
            <a:pPr indent="0" lvl="0" marL="0" rtl="0" algn="ctr">
              <a:lnSpc>
                <a:spcPct val="90000"/>
              </a:lnSpc>
              <a:spcBef>
                <a:spcPts val="1000"/>
              </a:spcBef>
              <a:spcAft>
                <a:spcPts val="0"/>
              </a:spcAft>
              <a:buClr>
                <a:schemeClr val="dk1"/>
              </a:buClr>
              <a:buSzPts val="3200"/>
              <a:buNone/>
            </a:pPr>
            <a:r>
              <a:rPr lang="en-US"/>
              <a:t>Moses Mulwa | Alex Gichamba </a:t>
            </a:r>
            <a:r>
              <a:rPr lang="en-US" sz="3000"/>
              <a:t>|Eunice Orenge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STM32H743 Development</a:t>
            </a:r>
            <a:endParaRPr/>
          </a:p>
        </p:txBody>
      </p:sp>
      <p:sp>
        <p:nvSpPr>
          <p:cNvPr id="511" name="Google Shape;511;p8"/>
          <p:cNvSpPr txBox="1"/>
          <p:nvPr>
            <p:ph idx="1" type="body"/>
          </p:nvPr>
        </p:nvSpPr>
        <p:spPr>
          <a:xfrm>
            <a:off x="170064" y="1143001"/>
            <a:ext cx="7130849" cy="4427806"/>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chemeClr val="dk1"/>
              </a:buClr>
              <a:buSzPct val="100000"/>
              <a:buNone/>
            </a:pPr>
            <a:r>
              <a:rPr b="1" lang="en-US"/>
              <a:t>Hardware Development</a:t>
            </a:r>
            <a:endParaRPr/>
          </a:p>
          <a:p>
            <a:pPr indent="-228600" lvl="0" marL="228600" rtl="0" algn="l">
              <a:lnSpc>
                <a:spcPct val="90000"/>
              </a:lnSpc>
              <a:spcBef>
                <a:spcPts val="1000"/>
              </a:spcBef>
              <a:spcAft>
                <a:spcPts val="0"/>
              </a:spcAft>
              <a:buClr>
                <a:schemeClr val="dk1"/>
              </a:buClr>
              <a:buSzPct val="100000"/>
              <a:buChar char="•"/>
            </a:pPr>
            <a:r>
              <a:rPr lang="en-US" sz="2400"/>
              <a:t>Development kits for prototyping are available starting from $28.42</a:t>
            </a:r>
            <a:endParaRPr/>
          </a:p>
          <a:p>
            <a:pPr indent="-228600" lvl="0" marL="228600" rtl="0" algn="l">
              <a:lnSpc>
                <a:spcPct val="90000"/>
              </a:lnSpc>
              <a:spcBef>
                <a:spcPts val="1000"/>
              </a:spcBef>
              <a:spcAft>
                <a:spcPts val="0"/>
              </a:spcAft>
              <a:buClr>
                <a:schemeClr val="dk1"/>
              </a:buClr>
              <a:buSzPct val="100000"/>
              <a:buChar char="•"/>
            </a:pPr>
            <a:r>
              <a:rPr lang="en-US" sz="2400"/>
              <a:t>Reference designs are provided by ST</a:t>
            </a:r>
            <a:endParaRPr/>
          </a:p>
          <a:p>
            <a:pPr indent="0" lvl="0" marL="0" rtl="0" algn="ctr">
              <a:lnSpc>
                <a:spcPct val="90000"/>
              </a:lnSpc>
              <a:spcBef>
                <a:spcPts val="1000"/>
              </a:spcBef>
              <a:spcAft>
                <a:spcPts val="0"/>
              </a:spcAft>
              <a:buClr>
                <a:schemeClr val="dk1"/>
              </a:buClr>
              <a:buSzPct val="100000"/>
              <a:buNone/>
            </a:pPr>
            <a:r>
              <a:rPr b="1" lang="en-US"/>
              <a:t>Software Development</a:t>
            </a:r>
            <a:endParaRPr/>
          </a:p>
          <a:p>
            <a:pPr indent="-228600" lvl="0" marL="228600" rtl="0" algn="l">
              <a:lnSpc>
                <a:spcPct val="90000"/>
              </a:lnSpc>
              <a:spcBef>
                <a:spcPts val="1000"/>
              </a:spcBef>
              <a:spcAft>
                <a:spcPts val="0"/>
              </a:spcAft>
              <a:buClr>
                <a:schemeClr val="dk1"/>
              </a:buClr>
              <a:buSzPct val="100000"/>
              <a:buChar char="•"/>
            </a:pPr>
            <a:r>
              <a:rPr lang="en-US" sz="2400"/>
              <a:t>STM32 CubeIDE by ST supports the STM32H743. It allows for code editing, debugging, code generation and run-time resource estimation.</a:t>
            </a:r>
            <a:endParaRPr/>
          </a:p>
          <a:p>
            <a:pPr indent="-228600" lvl="0" marL="228600" rtl="0" algn="l">
              <a:lnSpc>
                <a:spcPct val="90000"/>
              </a:lnSpc>
              <a:spcBef>
                <a:spcPts val="1000"/>
              </a:spcBef>
              <a:spcAft>
                <a:spcPts val="0"/>
              </a:spcAft>
              <a:buClr>
                <a:schemeClr val="dk1"/>
              </a:buClr>
              <a:buSzPct val="100000"/>
              <a:buChar char="•"/>
            </a:pPr>
            <a:r>
              <a:rPr lang="en-US" sz="2400"/>
              <a:t>HAL libraries are available.</a:t>
            </a:r>
            <a:endParaRPr/>
          </a:p>
          <a:p>
            <a:pPr indent="-228600" lvl="0" marL="228600" rtl="0" algn="l">
              <a:lnSpc>
                <a:spcPct val="90000"/>
              </a:lnSpc>
              <a:spcBef>
                <a:spcPts val="1000"/>
              </a:spcBef>
              <a:spcAft>
                <a:spcPts val="0"/>
              </a:spcAft>
              <a:buClr>
                <a:schemeClr val="dk1"/>
              </a:buClr>
              <a:buSzPct val="100000"/>
              <a:buChar char="•"/>
            </a:pPr>
            <a:r>
              <a:rPr lang="en-US" sz="2400"/>
              <a:t>FreeRTOS is supported.</a:t>
            </a:r>
            <a:endParaRPr/>
          </a:p>
          <a:p>
            <a:pPr indent="-228600" lvl="0" marL="228600" rtl="0" algn="l">
              <a:lnSpc>
                <a:spcPct val="90000"/>
              </a:lnSpc>
              <a:spcBef>
                <a:spcPts val="1000"/>
              </a:spcBef>
              <a:spcAft>
                <a:spcPts val="0"/>
              </a:spcAft>
              <a:buClr>
                <a:schemeClr val="dk1"/>
              </a:buClr>
              <a:buSzPct val="100000"/>
              <a:buChar char="•"/>
            </a:pPr>
            <a:r>
              <a:rPr lang="en-US" sz="2400"/>
              <a:t>Programmer’s manuals, application notes are in plenty.</a:t>
            </a:r>
            <a:endParaRPr/>
          </a:p>
          <a:p>
            <a:pPr indent="-228600" lvl="0" marL="228600" rtl="0" algn="l">
              <a:lnSpc>
                <a:spcPct val="90000"/>
              </a:lnSpc>
              <a:spcBef>
                <a:spcPts val="1000"/>
              </a:spcBef>
              <a:spcAft>
                <a:spcPts val="0"/>
              </a:spcAft>
              <a:buClr>
                <a:schemeClr val="dk1"/>
              </a:buClr>
              <a:buSzPct val="100000"/>
              <a:buChar char="•"/>
            </a:pPr>
            <a:r>
              <a:rPr lang="en-US" sz="2400"/>
              <a:t>An existing developer community has been identified with a discussion forum at Community.St and Electronics Stack Exchange.</a:t>
            </a:r>
            <a:endParaRPr/>
          </a:p>
          <a:p>
            <a:pPr indent="-99060" lvl="0" marL="228600" rtl="0" algn="l">
              <a:lnSpc>
                <a:spcPct val="90000"/>
              </a:lnSpc>
              <a:spcBef>
                <a:spcPts val="1000"/>
              </a:spcBef>
              <a:spcAft>
                <a:spcPts val="0"/>
              </a:spcAft>
              <a:buClr>
                <a:schemeClr val="dk1"/>
              </a:buClr>
              <a:buSzPct val="100000"/>
              <a:buNone/>
            </a:pPr>
            <a:r>
              <a:t/>
            </a:r>
            <a:endParaRPr sz="2400"/>
          </a:p>
          <a:p>
            <a:pPr indent="-99060" lvl="0" marL="228600" rtl="0" algn="l">
              <a:lnSpc>
                <a:spcPct val="90000"/>
              </a:lnSpc>
              <a:spcBef>
                <a:spcPts val="1000"/>
              </a:spcBef>
              <a:spcAft>
                <a:spcPts val="0"/>
              </a:spcAft>
              <a:buClr>
                <a:schemeClr val="dk1"/>
              </a:buClr>
              <a:buSzPct val="100000"/>
              <a:buNone/>
            </a:pPr>
            <a:r>
              <a:t/>
            </a:r>
            <a:endParaRPr sz="2400"/>
          </a:p>
        </p:txBody>
      </p:sp>
      <p:sp>
        <p:nvSpPr>
          <p:cNvPr id="512" name="Google Shape;512;p8"/>
          <p:cNvSpPr txBox="1"/>
          <p:nvPr>
            <p:ph idx="3" type="body"/>
          </p:nvPr>
        </p:nvSpPr>
        <p:spPr>
          <a:xfrm>
            <a:off x="7471407" y="5148263"/>
            <a:ext cx="4720593" cy="4225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a:t>Fig 4: STM32H755 development kit</a:t>
            </a:r>
            <a:endParaRPr/>
          </a:p>
        </p:txBody>
      </p:sp>
      <p:pic>
        <p:nvPicPr>
          <p:cNvPr descr="A close-up of a computer chip&#10;&#10;Description automatically generated with low confidence" id="513" name="Google Shape;513;p8"/>
          <p:cNvPicPr preferRelativeResize="0"/>
          <p:nvPr>
            <p:ph idx="2" type="pic"/>
          </p:nvPr>
        </p:nvPicPr>
        <p:blipFill rotWithShape="1">
          <a:blip r:embed="rId3">
            <a:alphaModFix/>
          </a:blip>
          <a:srcRect b="1083" l="10732" r="12094" t="5131"/>
          <a:stretch/>
        </p:blipFill>
        <p:spPr>
          <a:xfrm>
            <a:off x="8553157" y="1143001"/>
            <a:ext cx="3123028" cy="37952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2543c7f0bd_15_2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Proposed Structure Design</a:t>
            </a:r>
            <a:endParaRPr/>
          </a:p>
        </p:txBody>
      </p:sp>
      <p:sp>
        <p:nvSpPr>
          <p:cNvPr id="1166" name="Google Shape;1166;g12543c7f0bd_15_20"/>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p:txBody>
      </p:sp>
      <p:sp>
        <p:nvSpPr>
          <p:cNvPr id="1167" name="Google Shape;1167;g12543c7f0bd_15_2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168" name="Google Shape;1168;g12543c7f0bd_15_20"/>
          <p:cNvPicPr preferRelativeResize="0"/>
          <p:nvPr/>
        </p:nvPicPr>
        <p:blipFill>
          <a:blip r:embed="rId3">
            <a:alphaModFix/>
          </a:blip>
          <a:stretch>
            <a:fillRect/>
          </a:stretch>
        </p:blipFill>
        <p:spPr>
          <a:xfrm>
            <a:off x="932238" y="1353775"/>
            <a:ext cx="10327524" cy="4150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g12543c7f0bd_15_2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Structures and Thermal Control Subsystem</a:t>
            </a:r>
            <a:endParaRPr/>
          </a:p>
        </p:txBody>
      </p:sp>
      <p:sp>
        <p:nvSpPr>
          <p:cNvPr id="1174" name="Google Shape;1174;g12543c7f0bd_15_26"/>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Proposed materials for use in the Structure: Aluminium 6061 T6 or 7075 T6</a:t>
            </a:r>
            <a:endParaRPr/>
          </a:p>
          <a:p>
            <a:pPr indent="-342900" lvl="0" marL="457200" rtl="0" algn="l">
              <a:lnSpc>
                <a:spcPct val="150000"/>
              </a:lnSpc>
              <a:spcBef>
                <a:spcPts val="0"/>
              </a:spcBef>
              <a:spcAft>
                <a:spcPts val="0"/>
              </a:spcAft>
              <a:buSzPts val="1800"/>
              <a:buChar char="•"/>
            </a:pPr>
            <a:r>
              <a:rPr lang="en-US"/>
              <a:t>However, Aluminium 6061 is a more viable option.</a:t>
            </a:r>
            <a:endParaRPr/>
          </a:p>
          <a:p>
            <a:pPr indent="-342900" lvl="0" marL="457200" rtl="0" algn="l">
              <a:lnSpc>
                <a:spcPct val="150000"/>
              </a:lnSpc>
              <a:spcBef>
                <a:spcPts val="0"/>
              </a:spcBef>
              <a:spcAft>
                <a:spcPts val="0"/>
              </a:spcAft>
              <a:buSzPts val="1800"/>
              <a:buChar char="•"/>
            </a:pPr>
            <a:r>
              <a:rPr lang="en-US"/>
              <a:t>Possible fabrication method is laser cutting</a:t>
            </a:r>
            <a:endParaRPr/>
          </a:p>
          <a:p>
            <a:pPr indent="-342900" lvl="0" marL="457200" rtl="0" algn="l">
              <a:lnSpc>
                <a:spcPct val="150000"/>
              </a:lnSpc>
              <a:spcBef>
                <a:spcPts val="0"/>
              </a:spcBef>
              <a:spcAft>
                <a:spcPts val="0"/>
              </a:spcAft>
              <a:buSzPts val="1800"/>
              <a:buChar char="•"/>
            </a:pPr>
            <a:r>
              <a:rPr lang="en-US"/>
              <a:t>Thermal Control: Passive Thermal Control - Polishing and anodizing</a:t>
            </a:r>
            <a:endParaRPr/>
          </a:p>
        </p:txBody>
      </p:sp>
      <p:sp>
        <p:nvSpPr>
          <p:cNvPr id="1175" name="Google Shape;1175;g12543c7f0bd_15_2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g12b1973cc59_0_54"/>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CAD Model</a:t>
            </a:r>
            <a:endParaRPr/>
          </a:p>
        </p:txBody>
      </p:sp>
      <p:sp>
        <p:nvSpPr>
          <p:cNvPr id="1181" name="Google Shape;1181;g12b1973cc59_0_54"/>
          <p:cNvSpPr txBox="1"/>
          <p:nvPr>
            <p:ph idx="1" type="body"/>
          </p:nvPr>
        </p:nvSpPr>
        <p:spPr>
          <a:xfrm>
            <a:off x="170065" y="1143001"/>
            <a:ext cx="11851800" cy="4427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t>
            </a:r>
            <a:endParaRPr/>
          </a:p>
        </p:txBody>
      </p:sp>
      <p:pic>
        <p:nvPicPr>
          <p:cNvPr id="1182" name="Google Shape;1182;g12b1973cc59_0_54"/>
          <p:cNvPicPr preferRelativeResize="0"/>
          <p:nvPr/>
        </p:nvPicPr>
        <p:blipFill>
          <a:blip r:embed="rId3">
            <a:alphaModFix/>
          </a:blip>
          <a:stretch>
            <a:fillRect/>
          </a:stretch>
        </p:blipFill>
        <p:spPr>
          <a:xfrm>
            <a:off x="2053887" y="1358600"/>
            <a:ext cx="8084225" cy="39965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g12b1973cc59_0_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Simulations</a:t>
            </a:r>
            <a:endParaRPr/>
          </a:p>
        </p:txBody>
      </p:sp>
      <p:sp>
        <p:nvSpPr>
          <p:cNvPr id="1188" name="Google Shape;1188;g12b1973cc59_0_0"/>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US" sz="2900"/>
              <a:t>Modal Analysis</a:t>
            </a:r>
            <a:endParaRPr b="1" sz="2900"/>
          </a:p>
          <a:p>
            <a:pPr indent="-342900" lvl="0" marL="457200" rtl="0" algn="l">
              <a:lnSpc>
                <a:spcPct val="150000"/>
              </a:lnSpc>
              <a:spcBef>
                <a:spcPts val="0"/>
              </a:spcBef>
              <a:spcAft>
                <a:spcPts val="0"/>
              </a:spcAft>
              <a:buSzPts val="1800"/>
              <a:buChar char="•"/>
            </a:pPr>
            <a:r>
              <a:rPr lang="en-US"/>
              <a:t>The frequency of </a:t>
            </a:r>
            <a:r>
              <a:rPr lang="en-US"/>
              <a:t>vibration</a:t>
            </a:r>
            <a:r>
              <a:rPr lang="en-US"/>
              <a:t> experienced during launch is expected to be around 100Hz and thus to avoid resonance, the natural frequency of the structure should therefore be much larger than 100Hz.</a:t>
            </a:r>
            <a:endParaRPr/>
          </a:p>
          <a:p>
            <a:pPr indent="-342900" lvl="0" marL="457200" rtl="0" algn="l">
              <a:lnSpc>
                <a:spcPct val="140000"/>
              </a:lnSpc>
              <a:spcBef>
                <a:spcPts val="0"/>
              </a:spcBef>
              <a:spcAft>
                <a:spcPts val="0"/>
              </a:spcAft>
              <a:buSzPts val="1800"/>
              <a:buChar char="•"/>
            </a:pPr>
            <a:r>
              <a:rPr lang="en-US"/>
              <a:t>The fixtures were applied on the 8 recesses as those points will be held by the rails in the P-Pod during launch. </a:t>
            </a:r>
            <a:endParaRPr/>
          </a:p>
        </p:txBody>
      </p:sp>
      <p:sp>
        <p:nvSpPr>
          <p:cNvPr id="1189" name="Google Shape;1189;g12b1973cc59_0_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g12b1973cc59_0_8"/>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Modal Analysis</a:t>
            </a:r>
            <a:endParaRPr/>
          </a:p>
        </p:txBody>
      </p:sp>
      <p:sp>
        <p:nvSpPr>
          <p:cNvPr id="1195" name="Google Shape;1195;g12b1973cc59_0_8"/>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t>
            </a:r>
            <a:endParaRPr/>
          </a:p>
        </p:txBody>
      </p:sp>
      <p:sp>
        <p:nvSpPr>
          <p:cNvPr id="1196" name="Google Shape;1196;g12b1973cc59_0_8"/>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197" name="Google Shape;1197;g12b1973cc59_0_8"/>
          <p:cNvPicPr preferRelativeResize="0"/>
          <p:nvPr/>
        </p:nvPicPr>
        <p:blipFill>
          <a:blip r:embed="rId3">
            <a:alphaModFix/>
          </a:blip>
          <a:stretch>
            <a:fillRect/>
          </a:stretch>
        </p:blipFill>
        <p:spPr>
          <a:xfrm>
            <a:off x="2254813" y="1015200"/>
            <a:ext cx="7682323" cy="4323175"/>
          </a:xfrm>
          <a:prstGeom prst="rect">
            <a:avLst/>
          </a:prstGeom>
          <a:noFill/>
          <a:ln>
            <a:noFill/>
          </a:ln>
        </p:spPr>
      </p:pic>
      <p:sp>
        <p:nvSpPr>
          <p:cNvPr id="1198" name="Google Shape;1198;g12b1973cc59_0_8"/>
          <p:cNvSpPr txBox="1"/>
          <p:nvPr/>
        </p:nvSpPr>
        <p:spPr>
          <a:xfrm>
            <a:off x="1534900" y="5244050"/>
            <a:ext cx="9382800" cy="12189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2800">
                <a:solidFill>
                  <a:schemeClr val="dk1"/>
                </a:solidFill>
                <a:latin typeface="Garamond"/>
                <a:ea typeface="Garamond"/>
                <a:cs typeface="Garamond"/>
                <a:sym typeface="Garamond"/>
              </a:rPr>
              <a:t>The </a:t>
            </a:r>
            <a:r>
              <a:rPr lang="en-US" sz="2800">
                <a:solidFill>
                  <a:schemeClr val="dk1"/>
                </a:solidFill>
                <a:latin typeface="Garamond"/>
                <a:ea typeface="Garamond"/>
                <a:cs typeface="Garamond"/>
                <a:sym typeface="Garamond"/>
              </a:rPr>
              <a:t>natural frequency was approximately 1000 Hz adequate to avoid resonance.</a:t>
            </a:r>
            <a:endParaRPr>
              <a:latin typeface="Garamond"/>
              <a:ea typeface="Garamond"/>
              <a:cs typeface="Garamond"/>
              <a:sym typeface="Garamon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12b1973cc59_0_15"/>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Static Stress Analysis</a:t>
            </a:r>
            <a:endParaRPr/>
          </a:p>
        </p:txBody>
      </p:sp>
      <p:sp>
        <p:nvSpPr>
          <p:cNvPr id="1204" name="Google Shape;1204;g12b1973cc59_0_15"/>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Autofit/>
          </a:bodyPr>
          <a:lstStyle/>
          <a:p>
            <a:pPr indent="-347645" lvl="0" marL="457200" rtl="0" algn="l">
              <a:lnSpc>
                <a:spcPct val="140000"/>
              </a:lnSpc>
              <a:spcBef>
                <a:spcPts val="0"/>
              </a:spcBef>
              <a:spcAft>
                <a:spcPts val="0"/>
              </a:spcAft>
              <a:buSzPts val="1875"/>
              <a:buChar char="●"/>
            </a:pPr>
            <a:r>
              <a:rPr lang="en-US" sz="2799"/>
              <a:t>The stresses experienced </a:t>
            </a:r>
            <a:r>
              <a:rPr lang="en-US" sz="2799"/>
              <a:t>during</a:t>
            </a:r>
            <a:r>
              <a:rPr lang="en-US" sz="2799"/>
              <a:t> launch are down to the gravitational acceleration. Assumptions made about the </a:t>
            </a:r>
            <a:r>
              <a:rPr lang="en-US" sz="2799"/>
              <a:t>strength</a:t>
            </a:r>
            <a:r>
              <a:rPr lang="en-US" sz="2799"/>
              <a:t> requirement of the rocket are shown below: </a:t>
            </a:r>
            <a:endParaRPr sz="2150"/>
          </a:p>
          <a:p>
            <a:pPr indent="0" lvl="0" marL="0" rtl="0" algn="l">
              <a:lnSpc>
                <a:spcPct val="80000"/>
              </a:lnSpc>
              <a:spcBef>
                <a:spcPts val="0"/>
              </a:spcBef>
              <a:spcAft>
                <a:spcPts val="0"/>
              </a:spcAft>
              <a:buSzPts val="688"/>
              <a:buNone/>
            </a:pPr>
            <a:r>
              <a:t/>
            </a:r>
            <a:endParaRPr sz="1750"/>
          </a:p>
        </p:txBody>
      </p:sp>
      <p:sp>
        <p:nvSpPr>
          <p:cNvPr id="1205" name="Google Shape;1205;g12b1973cc59_0_1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06" name="Google Shape;1206;g12b1973cc59_0_15"/>
          <p:cNvPicPr preferRelativeResize="0"/>
          <p:nvPr/>
        </p:nvPicPr>
        <p:blipFill>
          <a:blip r:embed="rId3">
            <a:alphaModFix/>
          </a:blip>
          <a:stretch>
            <a:fillRect/>
          </a:stretch>
        </p:blipFill>
        <p:spPr>
          <a:xfrm>
            <a:off x="1414450" y="3007075"/>
            <a:ext cx="9363075" cy="2009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g12b1973cc59_0_2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Static Stress Analysis</a:t>
            </a:r>
            <a:endParaRPr/>
          </a:p>
        </p:txBody>
      </p:sp>
      <p:sp>
        <p:nvSpPr>
          <p:cNvPr id="1212" name="Google Shape;1212;g12b1973cc59_0_26"/>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t>
            </a:r>
            <a:endParaRPr/>
          </a:p>
        </p:txBody>
      </p:sp>
      <p:sp>
        <p:nvSpPr>
          <p:cNvPr id="1213" name="Google Shape;1213;g12b1973cc59_0_2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14" name="Google Shape;1214;g12b1973cc59_0_26"/>
          <p:cNvPicPr preferRelativeResize="0"/>
          <p:nvPr/>
        </p:nvPicPr>
        <p:blipFill>
          <a:blip r:embed="rId3">
            <a:alphaModFix/>
          </a:blip>
          <a:stretch>
            <a:fillRect/>
          </a:stretch>
        </p:blipFill>
        <p:spPr>
          <a:xfrm>
            <a:off x="2050000" y="1096775"/>
            <a:ext cx="8092001" cy="4520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12b1973cc59_0_34"/>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Static Stress Analysis</a:t>
            </a:r>
            <a:endParaRPr/>
          </a:p>
        </p:txBody>
      </p:sp>
      <p:sp>
        <p:nvSpPr>
          <p:cNvPr id="1220" name="Google Shape;1220;g12b1973cc59_0_34"/>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Char char="●"/>
            </a:pPr>
            <a:r>
              <a:rPr lang="en-US"/>
              <a:t>The simulation undertaken using the loads assumed that the largest stress induced was 46.8 Mpa. The allowable stress of Aluminum 6061 T6 is 275 Mpa.</a:t>
            </a:r>
            <a:endParaRPr/>
          </a:p>
          <a:p>
            <a:pPr indent="-342900" lvl="0" marL="457200" rtl="0" algn="l">
              <a:lnSpc>
                <a:spcPct val="150000"/>
              </a:lnSpc>
              <a:spcBef>
                <a:spcPts val="0"/>
              </a:spcBef>
              <a:spcAft>
                <a:spcPts val="0"/>
              </a:spcAft>
              <a:buSzPts val="1800"/>
              <a:buChar char="●"/>
            </a:pPr>
            <a:r>
              <a:rPr lang="en-US"/>
              <a:t>The Safety margin can be determined by:</a:t>
            </a:r>
            <a:endParaRPr/>
          </a:p>
          <a:p>
            <a:pPr indent="0" lvl="0" marL="2743200" rtl="0" algn="l">
              <a:lnSpc>
                <a:spcPct val="150000"/>
              </a:lnSpc>
              <a:spcBef>
                <a:spcPts val="0"/>
              </a:spcBef>
              <a:spcAft>
                <a:spcPts val="0"/>
              </a:spcAft>
              <a:buNone/>
            </a:pPr>
            <a:r>
              <a:t/>
            </a:r>
            <a:endParaRPr/>
          </a:p>
        </p:txBody>
      </p:sp>
      <p:sp>
        <p:nvSpPr>
          <p:cNvPr id="1221" name="Google Shape;1221;g12b1973cc59_0_34"/>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22" name="Google Shape;1222;g12b1973cc59_0_34"/>
          <p:cNvPicPr preferRelativeResize="0"/>
          <p:nvPr/>
        </p:nvPicPr>
        <p:blipFill>
          <a:blip r:embed="rId3">
            <a:alphaModFix/>
          </a:blip>
          <a:stretch>
            <a:fillRect/>
          </a:stretch>
        </p:blipFill>
        <p:spPr>
          <a:xfrm>
            <a:off x="3581850" y="3027513"/>
            <a:ext cx="5191125" cy="2543175"/>
          </a:xfrm>
          <a:prstGeom prst="rect">
            <a:avLst/>
          </a:prstGeom>
          <a:noFill/>
          <a:ln>
            <a:noFill/>
          </a:ln>
        </p:spPr>
      </p:pic>
      <p:sp>
        <p:nvSpPr>
          <p:cNvPr id="1223" name="Google Shape;1223;g12b1973cc59_0_34"/>
          <p:cNvSpPr txBox="1"/>
          <p:nvPr/>
        </p:nvSpPr>
        <p:spPr>
          <a:xfrm>
            <a:off x="9089675" y="4955100"/>
            <a:ext cx="19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Garamond"/>
                <a:ea typeface="Garamond"/>
                <a:cs typeface="Garamond"/>
                <a:sym typeface="Garamond"/>
              </a:rPr>
              <a:t>Hence Safe</a:t>
            </a:r>
            <a:endParaRPr sz="2800">
              <a:latin typeface="Garamond"/>
              <a:ea typeface="Garamond"/>
              <a:cs typeface="Garamond"/>
              <a:sym typeface="Garamon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g12543c7f0bd_15_67"/>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Thermal Control</a:t>
            </a:r>
            <a:endParaRPr/>
          </a:p>
        </p:txBody>
      </p:sp>
      <p:sp>
        <p:nvSpPr>
          <p:cNvPr id="1229" name="Google Shape;1229;g12543c7f0bd_15_67"/>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Thermal Design Cycle</a:t>
            </a:r>
            <a:r>
              <a:rPr lang="en-US"/>
              <a:t>:</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 </a:t>
            </a:r>
            <a:endParaRPr/>
          </a:p>
          <a:p>
            <a:pPr indent="0" lvl="0" marL="0" rtl="0" algn="l">
              <a:lnSpc>
                <a:spcPct val="90000"/>
              </a:lnSpc>
              <a:spcBef>
                <a:spcPts val="1000"/>
              </a:spcBef>
              <a:spcAft>
                <a:spcPts val="0"/>
              </a:spcAft>
              <a:buClr>
                <a:schemeClr val="dk1"/>
              </a:buClr>
              <a:buSzPts val="2800"/>
              <a:buNone/>
            </a:pPr>
            <a:r>
              <a:t/>
            </a:r>
            <a:endParaRPr/>
          </a:p>
        </p:txBody>
      </p:sp>
      <p:sp>
        <p:nvSpPr>
          <p:cNvPr id="1230" name="Google Shape;1230;g12543c7f0bd_15_67"/>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31" name="Google Shape;1231;g12543c7f0bd_15_67"/>
          <p:cNvPicPr preferRelativeResize="0"/>
          <p:nvPr/>
        </p:nvPicPr>
        <p:blipFill>
          <a:blip r:embed="rId3">
            <a:alphaModFix/>
          </a:blip>
          <a:stretch>
            <a:fillRect/>
          </a:stretch>
        </p:blipFill>
        <p:spPr>
          <a:xfrm>
            <a:off x="1907625" y="1578950"/>
            <a:ext cx="8513374" cy="48153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128bc56b6e4_0_0"/>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Thermal Control</a:t>
            </a:r>
            <a:endParaRPr/>
          </a:p>
        </p:txBody>
      </p:sp>
      <p:sp>
        <p:nvSpPr>
          <p:cNvPr id="1237" name="Google Shape;1237;g128bc56b6e4_0_0"/>
          <p:cNvSpPr txBox="1"/>
          <p:nvPr>
            <p:ph idx="1" type="body"/>
          </p:nvPr>
        </p:nvSpPr>
        <p:spPr>
          <a:xfrm>
            <a:off x="170065" y="1143001"/>
            <a:ext cx="11851800" cy="4427700"/>
          </a:xfrm>
          <a:prstGeom prst="rect">
            <a:avLst/>
          </a:prstGeom>
        </p:spPr>
        <p:txBody>
          <a:bodyPr anchorCtr="0" anchor="t" bIns="45700" lIns="91425" spcFirstLastPara="1" rIns="91425" wrap="square" tIns="45700">
            <a:normAutofit lnSpcReduction="20000"/>
          </a:bodyPr>
          <a:lstStyle/>
          <a:p>
            <a:pPr indent="-342900" lvl="0" marL="457200" rtl="0" algn="l">
              <a:lnSpc>
                <a:spcPct val="150000"/>
              </a:lnSpc>
              <a:spcBef>
                <a:spcPts val="1000"/>
              </a:spcBef>
              <a:spcAft>
                <a:spcPts val="0"/>
              </a:spcAft>
              <a:buSzPts val="1800"/>
              <a:buChar char="•"/>
            </a:pPr>
            <a:r>
              <a:rPr lang="en-US"/>
              <a:t>Tafiti would orbits the earth every 97 minutes on the SSO. In this time, it will transit the terminator line twice. In each of these transitions, the temperature varies between 86oC and -70oC.</a:t>
            </a:r>
            <a:endParaRPr/>
          </a:p>
          <a:p>
            <a:pPr indent="-342900" lvl="0" marL="457200" rtl="0" algn="l">
              <a:lnSpc>
                <a:spcPct val="150000"/>
              </a:lnSpc>
              <a:spcBef>
                <a:spcPts val="0"/>
              </a:spcBef>
              <a:spcAft>
                <a:spcPts val="0"/>
              </a:spcAft>
              <a:buSzPts val="1800"/>
              <a:buChar char="•"/>
            </a:pPr>
            <a:r>
              <a:rPr lang="en-US"/>
              <a:t>If the Tafiti structure is to maintain a long-term operation to fulfil the mission, there needs a way to control both external and internal temperatures.</a:t>
            </a:r>
            <a:endParaRPr/>
          </a:p>
          <a:p>
            <a:pPr indent="-342900" lvl="0" marL="457200" rtl="0" algn="l">
              <a:lnSpc>
                <a:spcPct val="150000"/>
              </a:lnSpc>
              <a:spcBef>
                <a:spcPts val="0"/>
              </a:spcBef>
              <a:spcAft>
                <a:spcPts val="0"/>
              </a:spcAft>
              <a:buSzPts val="1800"/>
              <a:buChar char="•"/>
            </a:pPr>
            <a:r>
              <a:rPr lang="en-US"/>
              <a:t>The goal of the thermal control system is to keep the CubeSat within the working temperature range of all components within the CubeSat</a:t>
            </a:r>
            <a:endParaRPr/>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a:t>
            </a:r>
            <a:endParaRPr/>
          </a:p>
        </p:txBody>
      </p:sp>
      <p:sp>
        <p:nvSpPr>
          <p:cNvPr id="519" name="Google Shape;519;p9"/>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Communication Protocol</a:t>
            </a:r>
            <a:endParaRPr/>
          </a:p>
          <a:p>
            <a:pPr indent="0" lvl="0" marL="0" rtl="0" algn="l">
              <a:lnSpc>
                <a:spcPct val="90000"/>
              </a:lnSpc>
              <a:spcBef>
                <a:spcPts val="1000"/>
              </a:spcBef>
              <a:spcAft>
                <a:spcPts val="0"/>
              </a:spcAft>
              <a:buClr>
                <a:schemeClr val="dk1"/>
              </a:buClr>
              <a:buSzPts val="2400"/>
              <a:buNone/>
            </a:pPr>
            <a:r>
              <a:rPr lang="en-US" sz="2400"/>
              <a:t>RS485 was chosen as the communication protocol to be used between subsystems. Other sensors and devices will use their default protocols.</a:t>
            </a:r>
            <a:endParaRPr/>
          </a:p>
          <a:p>
            <a:pPr indent="0" lvl="0" marL="0" rtl="0" algn="l">
              <a:lnSpc>
                <a:spcPct val="90000"/>
              </a:lnSpc>
              <a:spcBef>
                <a:spcPts val="1000"/>
              </a:spcBef>
              <a:spcAft>
                <a:spcPts val="0"/>
              </a:spcAft>
              <a:buClr>
                <a:schemeClr val="dk1"/>
              </a:buClr>
              <a:buSzPts val="2400"/>
              <a:buNone/>
            </a:pPr>
            <a:r>
              <a:rPr lang="en-US" sz="2400"/>
              <a:t>Transceivers for the RS485 have been chosen.</a:t>
            </a:r>
            <a:endParaRPr/>
          </a:p>
          <a:p>
            <a:pPr indent="0" lvl="0" marL="0" rtl="0" algn="l">
              <a:lnSpc>
                <a:spcPct val="90000"/>
              </a:lnSpc>
              <a:spcBef>
                <a:spcPts val="1000"/>
              </a:spcBef>
              <a:spcAft>
                <a:spcPts val="0"/>
              </a:spcAft>
              <a:buClr>
                <a:schemeClr val="dk1"/>
              </a:buClr>
              <a:buSzPts val="2800"/>
              <a:buNone/>
            </a:pPr>
            <a:r>
              <a:rPr b="1" lang="en-US"/>
              <a:t>Storage</a:t>
            </a:r>
            <a:endParaRPr/>
          </a:p>
          <a:p>
            <a:pPr indent="0" lvl="0" marL="0" rtl="0" algn="l">
              <a:lnSpc>
                <a:spcPct val="90000"/>
              </a:lnSpc>
              <a:spcBef>
                <a:spcPts val="1000"/>
              </a:spcBef>
              <a:spcAft>
                <a:spcPts val="0"/>
              </a:spcAft>
              <a:buClr>
                <a:schemeClr val="dk1"/>
              </a:buClr>
              <a:buSzPts val="2400"/>
              <a:buNone/>
            </a:pPr>
            <a:r>
              <a:rPr lang="en-US" sz="2400"/>
              <a:t>A 128 GB SD card was chosen. An SD Card Mount will also be included to facilitate this.</a:t>
            </a:r>
            <a:endParaRPr/>
          </a:p>
          <a:p>
            <a:pPr indent="0" lvl="0" marL="0" rtl="0" algn="l">
              <a:lnSpc>
                <a:spcPct val="90000"/>
              </a:lnSpc>
              <a:spcBef>
                <a:spcPts val="1000"/>
              </a:spcBef>
              <a:spcAft>
                <a:spcPts val="0"/>
              </a:spcAft>
              <a:buClr>
                <a:schemeClr val="dk1"/>
              </a:buClr>
              <a:buSzPts val="2800"/>
              <a:buNone/>
            </a:pPr>
            <a:r>
              <a:rPr b="1" lang="en-US"/>
              <a:t>Memory</a:t>
            </a:r>
            <a:endParaRPr/>
          </a:p>
          <a:p>
            <a:pPr indent="0" lvl="0" marL="0" rtl="0" algn="l">
              <a:lnSpc>
                <a:spcPct val="90000"/>
              </a:lnSpc>
              <a:spcBef>
                <a:spcPts val="1000"/>
              </a:spcBef>
              <a:spcAft>
                <a:spcPts val="0"/>
              </a:spcAft>
              <a:buClr>
                <a:schemeClr val="dk1"/>
              </a:buClr>
              <a:buSzPts val="2400"/>
              <a:buNone/>
            </a:pPr>
            <a:r>
              <a:rPr lang="en-US" sz="2400"/>
              <a:t>A 2 Mb FRAM will be added to supplement the existing RAM capabilities.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g128bc56b6e4_0_11"/>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Passive Thermal Control</a:t>
            </a:r>
            <a:endParaRPr/>
          </a:p>
        </p:txBody>
      </p:sp>
      <p:sp>
        <p:nvSpPr>
          <p:cNvPr id="1243" name="Google Shape;1243;g128bc56b6e4_0_11"/>
          <p:cNvSpPr txBox="1"/>
          <p:nvPr>
            <p:ph idx="1" type="body"/>
          </p:nvPr>
        </p:nvSpPr>
        <p:spPr>
          <a:xfrm>
            <a:off x="170065" y="1143001"/>
            <a:ext cx="11851800" cy="4427700"/>
          </a:xfrm>
          <a:prstGeom prst="rect">
            <a:avLst/>
          </a:prstGeom>
        </p:spPr>
        <p:txBody>
          <a:bodyPr anchorCtr="0" anchor="t" bIns="45700" lIns="91425" spcFirstLastPara="1" rIns="91425" wrap="square" tIns="45700">
            <a:noAutofit/>
          </a:bodyPr>
          <a:lstStyle/>
          <a:p>
            <a:pPr indent="-406400" lvl="0" marL="457200" rtl="0" algn="l">
              <a:lnSpc>
                <a:spcPct val="150000"/>
              </a:lnSpc>
              <a:spcBef>
                <a:spcPts val="1000"/>
              </a:spcBef>
              <a:spcAft>
                <a:spcPts val="0"/>
              </a:spcAft>
              <a:buSzPts val="2800"/>
              <a:buChar char="●"/>
            </a:pPr>
            <a:r>
              <a:rPr lang="en-US"/>
              <a:t>Thermal control will be achieved by:</a:t>
            </a:r>
            <a:endParaRPr/>
          </a:p>
          <a:p>
            <a:pPr indent="-406400" lvl="0" marL="914400" rtl="0" algn="l">
              <a:lnSpc>
                <a:spcPct val="150000"/>
              </a:lnSpc>
              <a:spcBef>
                <a:spcPts val="0"/>
              </a:spcBef>
              <a:spcAft>
                <a:spcPts val="0"/>
              </a:spcAft>
              <a:buSzPts val="2800"/>
              <a:buAutoNum type="arabicPeriod"/>
            </a:pPr>
            <a:r>
              <a:rPr lang="en-US"/>
              <a:t>Anodizing the surface of Aluminum 6061 T6</a:t>
            </a:r>
            <a:endParaRPr/>
          </a:p>
          <a:p>
            <a:pPr indent="-406400" lvl="0" marL="914400" rtl="0" algn="l">
              <a:lnSpc>
                <a:spcPct val="150000"/>
              </a:lnSpc>
              <a:spcBef>
                <a:spcPts val="0"/>
              </a:spcBef>
              <a:spcAft>
                <a:spcPts val="0"/>
              </a:spcAft>
              <a:buSzPts val="2800"/>
              <a:buAutoNum type="arabicPeriod"/>
            </a:pPr>
            <a:r>
              <a:rPr lang="en-US"/>
              <a:t>Polishing the surface of the surface of Aluminum 6061 T6 to 0.5 microns to reduce the effective surface area by reducing the height differences. </a:t>
            </a:r>
            <a:endParaRPr/>
          </a:p>
          <a:p>
            <a:pPr indent="-406400" lvl="0" marL="457200" rtl="0" algn="l">
              <a:lnSpc>
                <a:spcPct val="150000"/>
              </a:lnSpc>
              <a:spcBef>
                <a:spcPts val="0"/>
              </a:spcBef>
              <a:spcAft>
                <a:spcPts val="0"/>
              </a:spcAft>
              <a:buSzPts val="2800"/>
              <a:buChar char="●"/>
            </a:pPr>
            <a:r>
              <a:rPr lang="en-US"/>
              <a:t>Internal tempe</a:t>
            </a:r>
            <a:r>
              <a:rPr lang="en-US"/>
              <a:t>rature control will be done by placing the components that emit heat such as the EPS close to components that require heat such as the batteries while taking into account the mass balance.</a:t>
            </a:r>
            <a:endParaRPr/>
          </a:p>
          <a:p>
            <a:pPr indent="0" lvl="0" marL="0" rtl="0" algn="l">
              <a:spcBef>
                <a:spcPts val="10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g12543c7f0bd_15_5"/>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Mass and Thermal Budget</a:t>
            </a:r>
            <a:endParaRPr/>
          </a:p>
        </p:txBody>
      </p:sp>
      <p:sp>
        <p:nvSpPr>
          <p:cNvPr id="1249" name="Google Shape;1249;g12543c7f0bd_15_5"/>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 </a:t>
            </a:r>
            <a:endParaRPr/>
          </a:p>
          <a:p>
            <a:pPr indent="0" lvl="0" marL="0" rtl="0" algn="l">
              <a:lnSpc>
                <a:spcPct val="90000"/>
              </a:lnSpc>
              <a:spcBef>
                <a:spcPts val="1000"/>
              </a:spcBef>
              <a:spcAft>
                <a:spcPts val="0"/>
              </a:spcAft>
              <a:buClr>
                <a:schemeClr val="dk1"/>
              </a:buClr>
              <a:buSzPts val="2800"/>
              <a:buNone/>
            </a:pPr>
            <a:r>
              <a:t/>
            </a:r>
            <a:endParaRPr/>
          </a:p>
        </p:txBody>
      </p:sp>
      <p:sp>
        <p:nvSpPr>
          <p:cNvPr id="1250" name="Google Shape;1250;g12543c7f0bd_15_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51" name="Google Shape;1251;g12543c7f0bd_15_5"/>
          <p:cNvPicPr preferRelativeResize="0"/>
          <p:nvPr/>
        </p:nvPicPr>
        <p:blipFill rotWithShape="1">
          <a:blip r:embed="rId3">
            <a:alphaModFix/>
          </a:blip>
          <a:srcRect b="0" l="0" r="0" t="0"/>
          <a:stretch/>
        </p:blipFill>
        <p:spPr>
          <a:xfrm>
            <a:off x="774399" y="1537288"/>
            <a:ext cx="10643202" cy="37834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12543c7f0bd_15_37"/>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Bill of Materials</a:t>
            </a:r>
            <a:r>
              <a:rPr lang="en-US"/>
              <a:t> </a:t>
            </a:r>
            <a:endParaRPr/>
          </a:p>
        </p:txBody>
      </p:sp>
      <p:sp>
        <p:nvSpPr>
          <p:cNvPr id="1257" name="Google Shape;1257;g12543c7f0bd_15_37"/>
          <p:cNvSpPr txBox="1"/>
          <p:nvPr>
            <p:ph idx="1" type="body"/>
          </p:nvPr>
        </p:nvSpPr>
        <p:spPr>
          <a:xfrm>
            <a:off x="106990" y="1111476"/>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 </a:t>
            </a:r>
            <a:endParaRPr/>
          </a:p>
          <a:p>
            <a:pPr indent="0" lvl="0" marL="0" rtl="0" algn="l">
              <a:lnSpc>
                <a:spcPct val="90000"/>
              </a:lnSpc>
              <a:spcBef>
                <a:spcPts val="1000"/>
              </a:spcBef>
              <a:spcAft>
                <a:spcPts val="0"/>
              </a:spcAft>
              <a:buClr>
                <a:schemeClr val="dk1"/>
              </a:buClr>
              <a:buSzPts val="2800"/>
              <a:buNone/>
            </a:pPr>
            <a:r>
              <a:t/>
            </a:r>
            <a:endParaRPr/>
          </a:p>
        </p:txBody>
      </p:sp>
      <p:sp>
        <p:nvSpPr>
          <p:cNvPr id="1258" name="Google Shape;1258;g12543c7f0bd_15_37"/>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259" name="Google Shape;1259;g12543c7f0bd_15_37"/>
          <p:cNvPicPr preferRelativeResize="0"/>
          <p:nvPr/>
        </p:nvPicPr>
        <p:blipFill>
          <a:blip r:embed="rId3">
            <a:alphaModFix/>
          </a:blip>
          <a:stretch>
            <a:fillRect/>
          </a:stretch>
        </p:blipFill>
        <p:spPr>
          <a:xfrm>
            <a:off x="177556" y="2639452"/>
            <a:ext cx="12109044" cy="137173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g12543c7f0bd_15_45"/>
          <p:cNvSpPr txBox="1"/>
          <p:nvPr>
            <p:ph idx="1" type="body"/>
          </p:nvPr>
        </p:nvSpPr>
        <p:spPr>
          <a:xfrm>
            <a:off x="1713914" y="3429000"/>
            <a:ext cx="8764200" cy="1903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50"/>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4400"/>
              <a:buFont typeface="Garamond"/>
              <a:buNone/>
            </a:pPr>
            <a:r>
              <a:rPr lang="en-US" sz="4400"/>
              <a:t>A.D.C.S SUBSYSTEM</a:t>
            </a:r>
            <a:endParaRPr/>
          </a:p>
        </p:txBody>
      </p:sp>
      <p:sp>
        <p:nvSpPr>
          <p:cNvPr id="1270" name="Google Shape;1270;p50"/>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a:t>BY:  </a:t>
            </a:r>
            <a:endParaRPr/>
          </a:p>
          <a:p>
            <a:pPr indent="0" lvl="0" marL="0" rtl="0" algn="ctr">
              <a:lnSpc>
                <a:spcPct val="90000"/>
              </a:lnSpc>
              <a:spcBef>
                <a:spcPts val="1000"/>
              </a:spcBef>
              <a:spcAft>
                <a:spcPts val="0"/>
              </a:spcAft>
              <a:buClr>
                <a:schemeClr val="dk1"/>
              </a:buClr>
              <a:buSzPts val="3200"/>
              <a:buNone/>
            </a:pPr>
            <a:r>
              <a:rPr lang="en-US"/>
              <a:t>T. Stower/ S. Vigil/ O. Philip/ K. Ashley</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1"/>
          <p:cNvSpPr txBox="1"/>
          <p:nvPr>
            <p:ph type="title"/>
          </p:nvPr>
        </p:nvSpPr>
        <p:spPr>
          <a:xfrm>
            <a:off x="0" y="1"/>
            <a:ext cx="11909503" cy="512956"/>
          </a:xfrm>
          <a:prstGeom prst="rect">
            <a:avLst/>
          </a:prstGeom>
          <a:solidFill>
            <a:srgbClr val="9A470E">
              <a:alpha val="64705"/>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t/>
            </a:r>
            <a:endParaRPr/>
          </a:p>
        </p:txBody>
      </p:sp>
      <p:sp>
        <p:nvSpPr>
          <p:cNvPr id="1276" name="Google Shape;1276;p51"/>
          <p:cNvSpPr txBox="1"/>
          <p:nvPr>
            <p:ph idx="1" type="body"/>
          </p:nvPr>
        </p:nvSpPr>
        <p:spPr>
          <a:xfrm>
            <a:off x="635618" y="512957"/>
            <a:ext cx="10805533" cy="522992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600"/>
              <a:buNone/>
            </a:pPr>
            <a:r>
              <a:rPr lang="en-US" sz="2600"/>
              <a:t>The ADCS is divided into 4 modules. </a:t>
            </a:r>
            <a:endParaRPr/>
          </a:p>
          <a:p>
            <a:pPr indent="0" lvl="0" marL="0" rtl="0" algn="l">
              <a:lnSpc>
                <a:spcPct val="90000"/>
              </a:lnSpc>
              <a:spcBef>
                <a:spcPts val="1000"/>
              </a:spcBef>
              <a:spcAft>
                <a:spcPts val="0"/>
              </a:spcAft>
              <a:buClr>
                <a:schemeClr val="dk1"/>
              </a:buClr>
              <a:buSzPts val="2600"/>
              <a:buNone/>
            </a:pPr>
            <a:r>
              <a:rPr lang="en-US" sz="2600"/>
              <a:t>•	The SENS is composed of a set of sensors. This set will have to harvest data in order to get information about the CubeSat position.</a:t>
            </a:r>
            <a:endParaRPr/>
          </a:p>
          <a:p>
            <a:pPr indent="0" lvl="0" marL="0" rtl="0" algn="l">
              <a:lnSpc>
                <a:spcPct val="90000"/>
              </a:lnSpc>
              <a:spcBef>
                <a:spcPts val="1000"/>
              </a:spcBef>
              <a:spcAft>
                <a:spcPts val="0"/>
              </a:spcAft>
              <a:buClr>
                <a:schemeClr val="dk1"/>
              </a:buClr>
              <a:buSzPts val="2600"/>
              <a:buNone/>
            </a:pPr>
            <a:r>
              <a:rPr lang="en-US" sz="2600"/>
              <a:t>•	The ACT are the CubeSat attitude actuators. ACT will have to adapt the CubeSat’s attitude according to the mission needs.</a:t>
            </a:r>
            <a:endParaRPr/>
          </a:p>
          <a:p>
            <a:pPr indent="0" lvl="0" marL="0" rtl="0" algn="l">
              <a:lnSpc>
                <a:spcPct val="90000"/>
              </a:lnSpc>
              <a:spcBef>
                <a:spcPts val="1000"/>
              </a:spcBef>
              <a:spcAft>
                <a:spcPts val="0"/>
              </a:spcAft>
              <a:buClr>
                <a:schemeClr val="dk1"/>
              </a:buClr>
              <a:buSzPts val="2600"/>
              <a:buNone/>
            </a:pPr>
            <a:r>
              <a:rPr lang="en-US" sz="2600"/>
              <a:t>•	The ADCS controller (CTRL) objectives are to collect data from sensors and to process it to get reliable positioning information. Then the ADCS will send orders to ACT in order to correct/modify the CubeSat’s attitude if OBC and EPS subsystems allow it.</a:t>
            </a:r>
            <a:endParaRPr/>
          </a:p>
          <a:p>
            <a:pPr indent="0" lvl="0" marL="0" rtl="0" algn="l">
              <a:lnSpc>
                <a:spcPct val="90000"/>
              </a:lnSpc>
              <a:spcBef>
                <a:spcPts val="1000"/>
              </a:spcBef>
              <a:spcAft>
                <a:spcPts val="0"/>
              </a:spcAft>
              <a:buClr>
                <a:schemeClr val="dk1"/>
              </a:buClr>
              <a:buSzPts val="2600"/>
              <a:buNone/>
            </a:pPr>
            <a:r>
              <a:rPr lang="en-US" sz="2600"/>
              <a:t>•	The Interface (INT) module has for objective to ensure good connection with other systems of the satellite and to send data to the other system.</a:t>
            </a:r>
            <a:endParaRPr/>
          </a:p>
          <a:p>
            <a:pPr indent="0" lvl="0" marL="0" rtl="0" algn="l">
              <a:lnSpc>
                <a:spcPct val="90000"/>
              </a:lnSpc>
              <a:spcBef>
                <a:spcPts val="1000"/>
              </a:spcBef>
              <a:spcAft>
                <a:spcPts val="0"/>
              </a:spcAft>
              <a:buClr>
                <a:schemeClr val="dk1"/>
              </a:buClr>
              <a:buSzPts val="2600"/>
              <a:buNone/>
            </a:pPr>
            <a:r>
              <a:t/>
            </a:r>
            <a:endParaRPr sz="2600"/>
          </a:p>
          <a:p>
            <a:pPr indent="0" lvl="0" marL="0" rtl="0" algn="l">
              <a:lnSpc>
                <a:spcPct val="90000"/>
              </a:lnSpc>
              <a:spcBef>
                <a:spcPts val="1000"/>
              </a:spcBef>
              <a:spcAft>
                <a:spcPts val="0"/>
              </a:spcAft>
              <a:buClr>
                <a:schemeClr val="dk1"/>
              </a:buClr>
              <a:buSzPts val="2600"/>
              <a:buNone/>
            </a:pPr>
            <a:r>
              <a:rPr lang="en-US" sz="2600"/>
              <a:t> </a:t>
            </a:r>
            <a:endParaRPr sz="2600"/>
          </a:p>
        </p:txBody>
      </p:sp>
      <p:sp>
        <p:nvSpPr>
          <p:cNvPr id="1277" name="Google Shape;1277;p51"/>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52"/>
          <p:cNvSpPr txBox="1"/>
          <p:nvPr>
            <p:ph type="title"/>
          </p:nvPr>
        </p:nvSpPr>
        <p:spPr>
          <a:xfrm>
            <a:off x="4476284" y="365125"/>
            <a:ext cx="7611638" cy="59101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lang="en-US" sz="3200"/>
              <a:t>ADCS General system architecture</a:t>
            </a:r>
            <a:endParaRPr/>
          </a:p>
        </p:txBody>
      </p:sp>
      <p:sp>
        <p:nvSpPr>
          <p:cNvPr id="1283" name="Google Shape;1283;p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0" lvl="0" marL="228600" rtl="0" algn="l">
              <a:lnSpc>
                <a:spcPct val="90000"/>
              </a:lnSpc>
              <a:spcBef>
                <a:spcPts val="1000"/>
              </a:spcBef>
              <a:spcAft>
                <a:spcPts val="0"/>
              </a:spcAft>
              <a:buClr>
                <a:schemeClr val="dk1"/>
              </a:buClr>
              <a:buSzPts val="9600"/>
              <a:buNone/>
            </a:pPr>
            <a:r>
              <a:t/>
            </a:r>
            <a:endParaRPr sz="9600"/>
          </a:p>
          <a:p>
            <a:pPr indent="-50800" lvl="0" marL="228600" rtl="0" algn="l">
              <a:lnSpc>
                <a:spcPct val="90000"/>
              </a:lnSpc>
              <a:spcBef>
                <a:spcPts val="1000"/>
              </a:spcBef>
              <a:spcAft>
                <a:spcPts val="0"/>
              </a:spcAft>
              <a:buClr>
                <a:schemeClr val="dk1"/>
              </a:buClr>
              <a:buSzPts val="2800"/>
              <a:buNone/>
            </a:pPr>
            <a:r>
              <a:t/>
            </a:r>
            <a:endParaRPr/>
          </a:p>
        </p:txBody>
      </p:sp>
      <p:sp>
        <p:nvSpPr>
          <p:cNvPr id="1284" name="Google Shape;1284;p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85" name="Google Shape;1285;p52"/>
          <p:cNvPicPr preferRelativeResize="0"/>
          <p:nvPr/>
        </p:nvPicPr>
        <p:blipFill rotWithShape="1">
          <a:blip r:embed="rId3">
            <a:alphaModFix/>
          </a:blip>
          <a:srcRect b="0" l="0" r="0" t="0"/>
          <a:stretch/>
        </p:blipFill>
        <p:spPr>
          <a:xfrm>
            <a:off x="4070195" y="1293748"/>
            <a:ext cx="7839308" cy="5199127"/>
          </a:xfrm>
          <a:prstGeom prst="rect">
            <a:avLst/>
          </a:prstGeom>
          <a:noFill/>
          <a:ln>
            <a:noFill/>
          </a:ln>
        </p:spPr>
      </p:pic>
      <p:sp>
        <p:nvSpPr>
          <p:cNvPr id="1286" name="Google Shape;1286;p52"/>
          <p:cNvSpPr txBox="1"/>
          <p:nvPr/>
        </p:nvSpPr>
        <p:spPr>
          <a:xfrm>
            <a:off x="471139" y="2857604"/>
            <a:ext cx="3446700" cy="14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Available Control Algorithms: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Detumbling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Sun pointing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Nadir pointing </a:t>
            </a:r>
            <a:endParaRPr/>
          </a:p>
          <a:p>
            <a:pPr indent="0" lvl="0" marL="0" marR="0" rtl="0" algn="l">
              <a:spcBef>
                <a:spcPts val="0"/>
              </a:spcBef>
              <a:spcAft>
                <a:spcPts val="0"/>
              </a:spcAft>
              <a:buClr>
                <a:srgbClr val="000000"/>
              </a:buClr>
              <a:buFont typeface="Arial"/>
              <a:buNone/>
            </a:pPr>
            <a:r>
              <a:rPr lang="en-US" sz="1800">
                <a:solidFill>
                  <a:schemeClr val="dk1"/>
                </a:solidFill>
                <a:latin typeface="Garamond"/>
                <a:ea typeface="Garamond"/>
                <a:cs typeface="Garamond"/>
                <a:sym typeface="Garamond"/>
              </a:rPr>
              <a:t>• Reaction wheel desaturation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53"/>
          <p:cNvSpPr txBox="1"/>
          <p:nvPr>
            <p:ph type="title"/>
          </p:nvPr>
        </p:nvSpPr>
        <p:spPr>
          <a:xfrm>
            <a:off x="1" y="-312234"/>
            <a:ext cx="12192000" cy="702527"/>
          </a:xfrm>
          <a:prstGeom prst="rect">
            <a:avLst/>
          </a:prstGeom>
          <a:solidFill>
            <a:srgbClr val="9A470E">
              <a:alpha val="64705"/>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sz="3200"/>
              <a:t>Sensors </a:t>
            </a:r>
            <a:br>
              <a:rPr lang="en-US" sz="3200"/>
            </a:br>
            <a:endParaRPr sz="3200"/>
          </a:p>
        </p:txBody>
      </p:sp>
      <p:sp>
        <p:nvSpPr>
          <p:cNvPr id="1292" name="Google Shape;1292;p53"/>
          <p:cNvSpPr txBox="1"/>
          <p:nvPr>
            <p:ph idx="1" type="body"/>
          </p:nvPr>
        </p:nvSpPr>
        <p:spPr>
          <a:xfrm>
            <a:off x="85492" y="602165"/>
            <a:ext cx="12021014" cy="5196469"/>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dk1"/>
              </a:buClr>
              <a:buSzPct val="100000"/>
              <a:buNone/>
            </a:pPr>
            <a:r>
              <a:rPr lang="en-US" sz="1800"/>
              <a:t> </a:t>
            </a:r>
            <a:r>
              <a:rPr lang="en-US" sz="8000"/>
              <a:t>Objective: Calculate CubeSat orientation and chose best physical input for actuators.</a:t>
            </a:r>
            <a:endParaRPr/>
          </a:p>
          <a:p>
            <a:pPr indent="0" lvl="0" marL="0" rtl="0" algn="l">
              <a:lnSpc>
                <a:spcPct val="90000"/>
              </a:lnSpc>
              <a:spcBef>
                <a:spcPts val="1000"/>
              </a:spcBef>
              <a:spcAft>
                <a:spcPts val="0"/>
              </a:spcAft>
              <a:buClr>
                <a:schemeClr val="dk1"/>
              </a:buClr>
              <a:buSzPct val="100000"/>
              <a:buNone/>
            </a:pPr>
            <a:r>
              <a:rPr lang="en-US" sz="8000"/>
              <a:t>Estimate an angular rotation:</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Gyroscope</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Sun sensor</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Star tracker******</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Horizon sensors</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Magnetometer</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7600"/>
              <a:t> Temperature sensors</a:t>
            </a:r>
            <a:endParaRPr/>
          </a:p>
          <a:p>
            <a:pPr indent="0" lvl="0" marL="0" rtl="0" algn="l">
              <a:lnSpc>
                <a:spcPct val="90000"/>
              </a:lnSpc>
              <a:spcBef>
                <a:spcPts val="1000"/>
              </a:spcBef>
              <a:spcAft>
                <a:spcPts val="0"/>
              </a:spcAft>
              <a:buClr>
                <a:schemeClr val="dk1"/>
              </a:buClr>
              <a:buSzPct val="100000"/>
              <a:buNone/>
            </a:pPr>
            <a:r>
              <a:rPr b="1" lang="en-US" sz="8000"/>
              <a:t>Actuators</a:t>
            </a:r>
            <a:endParaRPr/>
          </a:p>
          <a:p>
            <a:pPr indent="0" lvl="0" marL="0" rtl="0" algn="l">
              <a:lnSpc>
                <a:spcPct val="90000"/>
              </a:lnSpc>
              <a:spcBef>
                <a:spcPts val="1000"/>
              </a:spcBef>
              <a:spcAft>
                <a:spcPts val="0"/>
              </a:spcAft>
              <a:buClr>
                <a:schemeClr val="dk1"/>
              </a:buClr>
              <a:buSzPct val="100000"/>
              <a:buNone/>
            </a:pPr>
            <a:r>
              <a:rPr lang="en-US" sz="8000"/>
              <a:t>Objective: Collect useful data for attitude determination.</a:t>
            </a:r>
            <a:endParaRPr/>
          </a:p>
          <a:p>
            <a:pPr indent="0" lvl="0" marL="0" rtl="0" algn="l">
              <a:lnSpc>
                <a:spcPct val="90000"/>
              </a:lnSpc>
              <a:spcBef>
                <a:spcPts val="1000"/>
              </a:spcBef>
              <a:spcAft>
                <a:spcPts val="0"/>
              </a:spcAft>
              <a:buClr>
                <a:schemeClr val="dk1"/>
              </a:buClr>
              <a:buSzPct val="100000"/>
              <a:buNone/>
            </a:pPr>
            <a:r>
              <a:rPr lang="en-US" sz="8000"/>
              <a:t>Estimate an angular rotation:</a:t>
            </a:r>
            <a:endParaRPr/>
          </a:p>
          <a:p>
            <a:pPr indent="0" lvl="0" marL="0" rtl="0" algn="l">
              <a:lnSpc>
                <a:spcPct val="90000"/>
              </a:lnSpc>
              <a:spcBef>
                <a:spcPts val="1000"/>
              </a:spcBef>
              <a:spcAft>
                <a:spcPts val="0"/>
              </a:spcAft>
              <a:buClr>
                <a:schemeClr val="dk1"/>
              </a:buClr>
              <a:buSzPct val="100000"/>
              <a:buNone/>
            </a:pPr>
            <a:r>
              <a:rPr lang="en-US" sz="8000"/>
              <a:t> 	Reaction wheel</a:t>
            </a:r>
            <a:endParaRPr/>
          </a:p>
          <a:p>
            <a:pPr indent="0" lvl="0" marL="0" rtl="0" algn="l">
              <a:lnSpc>
                <a:spcPct val="90000"/>
              </a:lnSpc>
              <a:spcBef>
                <a:spcPts val="1000"/>
              </a:spcBef>
              <a:spcAft>
                <a:spcPts val="0"/>
              </a:spcAft>
              <a:buClr>
                <a:schemeClr val="dk1"/>
              </a:buClr>
              <a:buSzPct val="100000"/>
              <a:buNone/>
            </a:pPr>
            <a:r>
              <a:rPr lang="en-US" sz="8000"/>
              <a:t> 	Momentum wheel</a:t>
            </a:r>
            <a:endParaRPr/>
          </a:p>
          <a:p>
            <a:pPr indent="0" lvl="0" marL="0" rtl="0" algn="l">
              <a:lnSpc>
                <a:spcPct val="90000"/>
              </a:lnSpc>
              <a:spcBef>
                <a:spcPts val="1000"/>
              </a:spcBef>
              <a:spcAft>
                <a:spcPts val="0"/>
              </a:spcAft>
              <a:buClr>
                <a:schemeClr val="dk1"/>
              </a:buClr>
              <a:buSzPct val="100000"/>
              <a:buNone/>
            </a:pPr>
            <a:r>
              <a:rPr lang="en-US" sz="8000"/>
              <a:t> 	Control momentum gyroscope</a:t>
            </a:r>
            <a:endParaRPr/>
          </a:p>
          <a:p>
            <a:pPr indent="0" lvl="0" marL="0" rtl="0" algn="l">
              <a:lnSpc>
                <a:spcPct val="90000"/>
              </a:lnSpc>
              <a:spcBef>
                <a:spcPts val="1000"/>
              </a:spcBef>
              <a:spcAft>
                <a:spcPts val="0"/>
              </a:spcAft>
              <a:buClr>
                <a:schemeClr val="dk1"/>
              </a:buClr>
              <a:buSzPct val="100000"/>
              <a:buNone/>
            </a:pPr>
            <a:r>
              <a:rPr lang="en-US" sz="8000"/>
              <a:t> 	Magnetorquer</a:t>
            </a:r>
            <a:endParaRPr/>
          </a:p>
          <a:p>
            <a:pPr indent="0" lvl="0" marL="0" rtl="0" algn="l">
              <a:lnSpc>
                <a:spcPct val="90000"/>
              </a:lnSpc>
              <a:spcBef>
                <a:spcPts val="1000"/>
              </a:spcBef>
              <a:spcAft>
                <a:spcPts val="0"/>
              </a:spcAft>
              <a:buClr>
                <a:schemeClr val="dk1"/>
              </a:buClr>
              <a:buSzPct val="100000"/>
              <a:buNone/>
            </a:pPr>
            <a:r>
              <a:t/>
            </a:r>
            <a:endParaRPr sz="8000"/>
          </a:p>
          <a:p>
            <a:pPr indent="0" lvl="0" marL="0" rtl="0" algn="l">
              <a:lnSpc>
                <a:spcPct val="90000"/>
              </a:lnSpc>
              <a:spcBef>
                <a:spcPts val="1000"/>
              </a:spcBef>
              <a:spcAft>
                <a:spcPts val="0"/>
              </a:spcAft>
              <a:buClr>
                <a:schemeClr val="dk1"/>
              </a:buClr>
              <a:buSzPct val="100000"/>
              <a:buNone/>
            </a:pPr>
            <a:r>
              <a:t/>
            </a:r>
            <a:endParaRPr sz="8000"/>
          </a:p>
          <a:p>
            <a:pPr indent="0" lvl="0" marL="0" rtl="0" algn="l">
              <a:lnSpc>
                <a:spcPct val="90000"/>
              </a:lnSpc>
              <a:spcBef>
                <a:spcPts val="1000"/>
              </a:spcBef>
              <a:spcAft>
                <a:spcPts val="0"/>
              </a:spcAft>
              <a:buClr>
                <a:schemeClr val="dk1"/>
              </a:buClr>
              <a:buSzPct val="100000"/>
              <a:buNone/>
            </a:pPr>
            <a:r>
              <a:t/>
            </a:r>
            <a:endParaRPr sz="80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1800"/>
          </a:p>
          <a:p>
            <a:pPr indent="-314325" lvl="0" marL="342900" rtl="0" algn="l">
              <a:lnSpc>
                <a:spcPct val="90000"/>
              </a:lnSpc>
              <a:spcBef>
                <a:spcPts val="1000"/>
              </a:spcBef>
              <a:spcAft>
                <a:spcPts val="0"/>
              </a:spcAft>
              <a:buClr>
                <a:schemeClr val="dk1"/>
              </a:buClr>
              <a:buSzPct val="100000"/>
              <a:buFont typeface="Garamond"/>
              <a:buNone/>
            </a:pPr>
            <a:r>
              <a:t/>
            </a:r>
            <a:endParaRPr sz="1800"/>
          </a:p>
          <a:p>
            <a:pPr indent="-314325" lvl="0" marL="342900" rtl="0" algn="l">
              <a:lnSpc>
                <a:spcPct val="90000"/>
              </a:lnSpc>
              <a:spcBef>
                <a:spcPts val="1000"/>
              </a:spcBef>
              <a:spcAft>
                <a:spcPts val="0"/>
              </a:spcAft>
              <a:buClr>
                <a:schemeClr val="dk1"/>
              </a:buClr>
              <a:buSzPct val="100000"/>
              <a:buFont typeface="Garamond"/>
              <a:buNone/>
            </a:pPr>
            <a:r>
              <a:t/>
            </a:r>
            <a:endParaRPr sz="1800"/>
          </a:p>
        </p:txBody>
      </p:sp>
      <p:sp>
        <p:nvSpPr>
          <p:cNvPr id="1293" name="Google Shape;1293;p53"/>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54"/>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t/>
            </a:r>
            <a:endParaRPr/>
          </a:p>
        </p:txBody>
      </p:sp>
      <p:sp>
        <p:nvSpPr>
          <p:cNvPr id="1299" name="Google Shape;1299;p54"/>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US"/>
              <a:t>Hardware</a:t>
            </a:r>
            <a:r>
              <a:rPr lang="en-US"/>
              <a:t> </a:t>
            </a:r>
            <a:endParaRPr/>
          </a:p>
          <a:p>
            <a:pPr indent="0" lvl="0" marL="0" rtl="0" algn="l">
              <a:lnSpc>
                <a:spcPct val="90000"/>
              </a:lnSpc>
              <a:spcBef>
                <a:spcPts val="1000"/>
              </a:spcBef>
              <a:spcAft>
                <a:spcPts val="0"/>
              </a:spcAft>
              <a:buClr>
                <a:schemeClr val="dk1"/>
              </a:buClr>
              <a:buSzPts val="2800"/>
              <a:buNone/>
            </a:pPr>
            <a:r>
              <a:rPr lang="en-US"/>
              <a:t>ADCS hardware has to: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Get the sensor data.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Process the data.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Sample/correct them (for example Kalman filter).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Determine the current attitude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Determine the target attitude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Control the magnetorquers to reach the target attitude. </a:t>
            </a:r>
            <a:endParaRPr/>
          </a:p>
          <a:p>
            <a:pPr indent="0" lvl="0" marL="0" rtl="0" algn="l">
              <a:lnSpc>
                <a:spcPct val="90000"/>
              </a:lnSpc>
              <a:spcBef>
                <a:spcPts val="1000"/>
              </a:spcBef>
              <a:spcAft>
                <a:spcPts val="0"/>
              </a:spcAft>
              <a:buClr>
                <a:schemeClr val="dk1"/>
              </a:buClr>
              <a:buSzPts val="2800"/>
              <a:buNone/>
            </a:pPr>
            <a:r>
              <a:rPr lang="en-US"/>
              <a:t>There are different hardware method to achieve the ADCS CTRL function.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By using a FPGA card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t>By using a PIC-Controller </a:t>
            </a:r>
            <a:endParaRPr/>
          </a:p>
          <a:p>
            <a:pPr indent="0" lvl="0" marL="0" rtl="0" algn="l">
              <a:lnSpc>
                <a:spcPct val="90000"/>
              </a:lnSpc>
              <a:spcBef>
                <a:spcPts val="1000"/>
              </a:spcBef>
              <a:spcAft>
                <a:spcPts val="0"/>
              </a:spcAft>
              <a:buClr>
                <a:schemeClr val="dk1"/>
              </a:buClr>
              <a:buSzPts val="2800"/>
              <a:buNone/>
            </a:pPr>
            <a:r>
              <a:t/>
            </a:r>
            <a:endParaRPr/>
          </a:p>
        </p:txBody>
      </p:sp>
      <p:sp>
        <p:nvSpPr>
          <p:cNvPr id="1300" name="Google Shape;1300;p54"/>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5"/>
          <p:cNvSpPr txBox="1"/>
          <p:nvPr>
            <p:ph type="title"/>
          </p:nvPr>
        </p:nvSpPr>
        <p:spPr>
          <a:xfrm>
            <a:off x="-1" y="2"/>
            <a:ext cx="12192001" cy="669071"/>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Software approach </a:t>
            </a:r>
            <a:endParaRPr/>
          </a:p>
        </p:txBody>
      </p:sp>
      <p:sp>
        <p:nvSpPr>
          <p:cNvPr id="1306" name="Google Shape;1306;p55"/>
          <p:cNvSpPr txBox="1"/>
          <p:nvPr>
            <p:ph idx="1" type="body"/>
          </p:nvPr>
        </p:nvSpPr>
        <p:spPr>
          <a:xfrm>
            <a:off x="0" y="669072"/>
            <a:ext cx="12192000" cy="505150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The software will handle the same functions that we enumerated for the hardware because both are very close. So obviously, the software will be designed to realize the same functions: </a:t>
            </a:r>
            <a:endParaRPr/>
          </a:p>
          <a:p>
            <a:pPr indent="0" lvl="0" marL="0" rtl="0" algn="l">
              <a:lnSpc>
                <a:spcPct val="90000"/>
              </a:lnSpc>
              <a:spcBef>
                <a:spcPts val="1000"/>
              </a:spcBef>
              <a:spcAft>
                <a:spcPts val="0"/>
              </a:spcAft>
              <a:buClr>
                <a:schemeClr val="dk1"/>
              </a:buClr>
              <a:buSzPct val="100000"/>
              <a:buNone/>
            </a:pPr>
            <a:r>
              <a:rPr lang="en-US"/>
              <a:t>● Get the sensors’ data </a:t>
            </a:r>
            <a:endParaRPr/>
          </a:p>
          <a:p>
            <a:pPr indent="0" lvl="0" marL="0" rtl="0" algn="l">
              <a:lnSpc>
                <a:spcPct val="90000"/>
              </a:lnSpc>
              <a:spcBef>
                <a:spcPts val="1000"/>
              </a:spcBef>
              <a:spcAft>
                <a:spcPts val="0"/>
              </a:spcAft>
              <a:buClr>
                <a:schemeClr val="dk1"/>
              </a:buClr>
              <a:buSzPct val="100000"/>
              <a:buNone/>
            </a:pPr>
            <a:r>
              <a:rPr lang="en-US"/>
              <a:t>● Process, sample and correct the data (Kalman Filter) </a:t>
            </a:r>
            <a:endParaRPr/>
          </a:p>
          <a:p>
            <a:pPr indent="0" lvl="0" marL="0" rtl="0" algn="l">
              <a:lnSpc>
                <a:spcPct val="90000"/>
              </a:lnSpc>
              <a:spcBef>
                <a:spcPts val="1000"/>
              </a:spcBef>
              <a:spcAft>
                <a:spcPts val="0"/>
              </a:spcAft>
              <a:buClr>
                <a:schemeClr val="dk1"/>
              </a:buClr>
              <a:buSzPct val="100000"/>
              <a:buNone/>
            </a:pPr>
            <a:r>
              <a:rPr lang="en-US"/>
              <a:t>● Determine the target attitude with ADCS CTRL Algorithm </a:t>
            </a:r>
            <a:endParaRPr/>
          </a:p>
          <a:p>
            <a:pPr indent="0" lvl="0" marL="0" rtl="0" algn="l">
              <a:lnSpc>
                <a:spcPct val="90000"/>
              </a:lnSpc>
              <a:spcBef>
                <a:spcPts val="1000"/>
              </a:spcBef>
              <a:spcAft>
                <a:spcPts val="0"/>
              </a:spcAft>
              <a:buClr>
                <a:schemeClr val="dk1"/>
              </a:buClr>
              <a:buSzPct val="100000"/>
              <a:buNone/>
            </a:pPr>
            <a:r>
              <a:rPr lang="en-US"/>
              <a:t>● Calculate the rotations to reach the target attitude </a:t>
            </a:r>
            <a:endParaRPr/>
          </a:p>
          <a:p>
            <a:pPr indent="0" lvl="0" marL="0" rtl="0" algn="l">
              <a:lnSpc>
                <a:spcPct val="90000"/>
              </a:lnSpc>
              <a:spcBef>
                <a:spcPts val="1000"/>
              </a:spcBef>
              <a:spcAft>
                <a:spcPts val="0"/>
              </a:spcAft>
              <a:buClr>
                <a:schemeClr val="dk1"/>
              </a:buClr>
              <a:buSzPct val="100000"/>
              <a:buNone/>
            </a:pPr>
            <a:r>
              <a:rPr lang="en-US"/>
              <a:t>● Control the actuators to modify the attitude accordingly</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b="1" lang="en-US"/>
              <a:t>Simulations</a:t>
            </a:r>
            <a:r>
              <a:rPr lang="en-US"/>
              <a:t> </a:t>
            </a:r>
            <a:endParaRPr/>
          </a:p>
          <a:p>
            <a:pPr indent="0" lvl="0" marL="0" rtl="0" algn="l">
              <a:lnSpc>
                <a:spcPct val="90000"/>
              </a:lnSpc>
              <a:spcBef>
                <a:spcPts val="1000"/>
              </a:spcBef>
              <a:spcAft>
                <a:spcPts val="0"/>
              </a:spcAft>
              <a:buClr>
                <a:schemeClr val="dk1"/>
              </a:buClr>
              <a:buSzPct val="100000"/>
              <a:buNone/>
            </a:pPr>
            <a:r>
              <a:rPr lang="en-US"/>
              <a:t>We need to run simulations to validate our choice of components. The software will need: </a:t>
            </a:r>
            <a:endParaRPr/>
          </a:p>
          <a:p>
            <a:pPr indent="0" lvl="0" marL="0" rtl="0" algn="l">
              <a:lnSpc>
                <a:spcPct val="90000"/>
              </a:lnSpc>
              <a:spcBef>
                <a:spcPts val="1000"/>
              </a:spcBef>
              <a:spcAft>
                <a:spcPts val="0"/>
              </a:spcAft>
              <a:buClr>
                <a:schemeClr val="dk1"/>
              </a:buClr>
              <a:buSzPct val="100000"/>
              <a:buNone/>
            </a:pPr>
            <a:r>
              <a:rPr lang="en-US"/>
              <a:t>● To simulate the concerned part in the space environment (force models, vacuum, radiation, temperature…). </a:t>
            </a:r>
            <a:endParaRPr/>
          </a:p>
          <a:p>
            <a:pPr indent="0" lvl="0" marL="0" rtl="0" algn="l">
              <a:lnSpc>
                <a:spcPct val="90000"/>
              </a:lnSpc>
              <a:spcBef>
                <a:spcPts val="1000"/>
              </a:spcBef>
              <a:spcAft>
                <a:spcPts val="0"/>
              </a:spcAft>
              <a:buClr>
                <a:schemeClr val="dk1"/>
              </a:buClr>
              <a:buSzPct val="100000"/>
              <a:buNone/>
            </a:pPr>
            <a:r>
              <a:rPr lang="en-US"/>
              <a:t>● To take parameters (such as elevation, weight …) modifiable</a:t>
            </a:r>
            <a:endParaRPr/>
          </a:p>
          <a:p>
            <a:pPr indent="0" lvl="0" marL="0" rtl="0" algn="l">
              <a:lnSpc>
                <a:spcPct val="90000"/>
              </a:lnSpc>
              <a:spcBef>
                <a:spcPts val="1000"/>
              </a:spcBef>
              <a:spcAft>
                <a:spcPts val="0"/>
              </a:spcAft>
              <a:buClr>
                <a:schemeClr val="dk1"/>
              </a:buClr>
              <a:buSzPct val="100000"/>
              <a:buNone/>
            </a:pPr>
            <a:r>
              <a:t/>
            </a:r>
            <a:endParaRPr/>
          </a:p>
        </p:txBody>
      </p:sp>
      <p:sp>
        <p:nvSpPr>
          <p:cNvPr id="1307" name="Google Shape;1307;p5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a:t>
            </a:r>
            <a:endParaRPr/>
          </a:p>
        </p:txBody>
      </p:sp>
      <p:sp>
        <p:nvSpPr>
          <p:cNvPr id="525" name="Google Shape;525;p10"/>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Extra devices needed for MCU support</a:t>
            </a:r>
            <a:endParaRPr/>
          </a:p>
          <a:p>
            <a:pPr indent="0" lvl="0" marL="0" rtl="0" algn="l">
              <a:lnSpc>
                <a:spcPct val="90000"/>
              </a:lnSpc>
              <a:spcBef>
                <a:spcPts val="1000"/>
              </a:spcBef>
              <a:spcAft>
                <a:spcPts val="0"/>
              </a:spcAft>
              <a:buClr>
                <a:schemeClr val="dk1"/>
              </a:buClr>
              <a:buSzPts val="2400"/>
              <a:buNone/>
            </a:pPr>
            <a:r>
              <a:rPr lang="en-US" sz="2400"/>
              <a:t>VDDA Filters, HSE and LSE Oscillators, Capacitors e.t.c have been added.</a:t>
            </a:r>
            <a:endParaRPr/>
          </a:p>
          <a:p>
            <a:pPr indent="0" lvl="0" marL="0" rtl="0" algn="l">
              <a:lnSpc>
                <a:spcPct val="90000"/>
              </a:lnSpc>
              <a:spcBef>
                <a:spcPts val="1000"/>
              </a:spcBef>
              <a:spcAft>
                <a:spcPts val="0"/>
              </a:spcAft>
              <a:buClr>
                <a:schemeClr val="dk1"/>
              </a:buClr>
              <a:buSzPts val="2800"/>
              <a:buNone/>
            </a:pPr>
            <a:r>
              <a:rPr b="1" lang="en-US"/>
              <a:t>Sensors</a:t>
            </a:r>
            <a:endParaRPr/>
          </a:p>
          <a:p>
            <a:pPr indent="0" lvl="0" marL="0" rtl="0" algn="l">
              <a:lnSpc>
                <a:spcPct val="90000"/>
              </a:lnSpc>
              <a:spcBef>
                <a:spcPts val="1000"/>
              </a:spcBef>
              <a:spcAft>
                <a:spcPts val="0"/>
              </a:spcAft>
              <a:buClr>
                <a:schemeClr val="dk1"/>
              </a:buClr>
              <a:buSzPts val="2400"/>
              <a:buNone/>
            </a:pPr>
            <a:r>
              <a:rPr lang="en-US" sz="2400"/>
              <a:t>Current, Temperature sensors have been chosen to aid in system status monitoring.</a:t>
            </a:r>
            <a:endParaRPr/>
          </a:p>
          <a:p>
            <a:pPr indent="0" lvl="0" marL="0" rtl="0" algn="l">
              <a:lnSpc>
                <a:spcPct val="90000"/>
              </a:lnSpc>
              <a:spcBef>
                <a:spcPts val="1000"/>
              </a:spcBef>
              <a:spcAft>
                <a:spcPts val="0"/>
              </a:spcAft>
              <a:buClr>
                <a:schemeClr val="dk1"/>
              </a:buClr>
              <a:buSzPts val="2800"/>
              <a:buNone/>
            </a:pPr>
            <a:r>
              <a:rPr b="1" lang="en-US"/>
              <a:t>Redundancy</a:t>
            </a:r>
            <a:endParaRPr/>
          </a:p>
          <a:p>
            <a:pPr indent="0" lvl="0" marL="0" rtl="0" algn="l">
              <a:lnSpc>
                <a:spcPct val="90000"/>
              </a:lnSpc>
              <a:spcBef>
                <a:spcPts val="1000"/>
              </a:spcBef>
              <a:spcAft>
                <a:spcPts val="0"/>
              </a:spcAft>
              <a:buClr>
                <a:schemeClr val="dk1"/>
              </a:buClr>
              <a:buSzPts val="2400"/>
              <a:buNone/>
            </a:pPr>
            <a:r>
              <a:rPr lang="en-US" sz="2400"/>
              <a:t>A VBAT has been added to power the real time clock and SRAM if VDD goes low.</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5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Budgeting</a:t>
            </a:r>
            <a:endParaRPr/>
          </a:p>
        </p:txBody>
      </p:sp>
      <p:graphicFrame>
        <p:nvGraphicFramePr>
          <p:cNvPr id="1313" name="Google Shape;1313;p56"/>
          <p:cNvGraphicFramePr/>
          <p:nvPr/>
        </p:nvGraphicFramePr>
        <p:xfrm>
          <a:off x="1869688" y="1260089"/>
          <a:ext cx="3000000" cy="3000000"/>
        </p:xfrm>
        <a:graphic>
          <a:graphicData uri="http://schemas.openxmlformats.org/drawingml/2006/table">
            <a:tbl>
              <a:tblPr bandRow="1" firstCol="1" firstRow="1">
                <a:noFill/>
                <a:tableStyleId>{5BD3CA4C-5A90-4061-AF3F-8BCDBD6942A9}</a:tableStyleId>
              </a:tblPr>
              <a:tblGrid>
                <a:gridCol w="1470400"/>
                <a:gridCol w="1470400"/>
                <a:gridCol w="1470400"/>
                <a:gridCol w="1470400"/>
                <a:gridCol w="1471350"/>
                <a:gridCol w="1471350"/>
              </a:tblGrid>
              <a:tr h="560825">
                <a:tc>
                  <a:txBody>
                    <a:bodyPr/>
                    <a:lstStyle/>
                    <a:p>
                      <a:pPr indent="0" lvl="0" marL="0" marR="0" rtl="0" algn="l">
                        <a:lnSpc>
                          <a:spcPct val="107000"/>
                        </a:lnSpc>
                        <a:spcBef>
                          <a:spcPts val="0"/>
                        </a:spcBef>
                        <a:spcAft>
                          <a:spcPts val="0"/>
                        </a:spcAft>
                        <a:buNone/>
                      </a:pPr>
                      <a:r>
                        <a:rPr lang="en-US" sz="1100"/>
                        <a:t>Sensor/ Actuator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Model</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Manufacturer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Number Needed</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Unit Price</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Power Requirement</a:t>
                      </a:r>
                      <a:endParaRPr sz="1100">
                        <a:latin typeface="Calibri"/>
                        <a:ea typeface="Calibri"/>
                        <a:cs typeface="Calibri"/>
                        <a:sym typeface="Calibri"/>
                      </a:endParaRPr>
                    </a:p>
                  </a:txBody>
                  <a:tcPr marT="0" marB="0" marR="68575" marL="68575"/>
                </a:tc>
              </a:tr>
              <a:tr h="275500">
                <a:tc>
                  <a:txBody>
                    <a:bodyPr/>
                    <a:lstStyle/>
                    <a:p>
                      <a:pPr indent="0" lvl="0" marL="0" marR="0" rtl="0" algn="l">
                        <a:lnSpc>
                          <a:spcPct val="107000"/>
                        </a:lnSpc>
                        <a:spcBef>
                          <a:spcPts val="0"/>
                        </a:spcBef>
                        <a:spcAft>
                          <a:spcPts val="0"/>
                        </a:spcAft>
                        <a:buNone/>
                      </a:pPr>
                      <a:r>
                        <a:rPr lang="en-US" sz="1100"/>
                        <a:t>Sun Sensor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Coarse</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Comtech AA</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5</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$13,207.00</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None</a:t>
                      </a:r>
                      <a:endParaRPr sz="1100">
                        <a:latin typeface="Calibri"/>
                        <a:ea typeface="Calibri"/>
                        <a:cs typeface="Calibri"/>
                        <a:sym typeface="Calibri"/>
                      </a:endParaRPr>
                    </a:p>
                  </a:txBody>
                  <a:tcPr marT="0" marB="0" marR="68575" marL="68575"/>
                </a:tc>
              </a:tr>
              <a:tr h="846125">
                <a:tc>
                  <a:txBody>
                    <a:bodyPr/>
                    <a:lstStyle/>
                    <a:p>
                      <a:pPr indent="0" lvl="0" marL="0" marR="0" rtl="0" algn="l">
                        <a:lnSpc>
                          <a:spcPct val="107000"/>
                        </a:lnSpc>
                        <a:spcBef>
                          <a:spcPts val="0"/>
                        </a:spcBef>
                        <a:spcAft>
                          <a:spcPts val="0"/>
                        </a:spcAft>
                        <a:buNone/>
                      </a:pPr>
                      <a:r>
                        <a:rPr lang="en-US" sz="1100"/>
                        <a:t>Sun Sensor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Fine</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SSBV Space and Ground Systems</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$5,000.00</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&lt; 140 mW</a:t>
                      </a:r>
                      <a:endParaRPr sz="1100">
                        <a:latin typeface="Calibri"/>
                        <a:ea typeface="Calibri"/>
                        <a:cs typeface="Calibri"/>
                        <a:sym typeface="Calibri"/>
                      </a:endParaRPr>
                    </a:p>
                  </a:txBody>
                  <a:tcPr marT="0" marB="0" marR="68575" marL="68575"/>
                </a:tc>
              </a:tr>
              <a:tr h="560825">
                <a:tc>
                  <a:txBody>
                    <a:bodyPr/>
                    <a:lstStyle/>
                    <a:p>
                      <a:pPr indent="0" lvl="0" marL="0" marR="0" rtl="0" algn="l">
                        <a:lnSpc>
                          <a:spcPct val="107000"/>
                        </a:lnSpc>
                        <a:spcBef>
                          <a:spcPts val="0"/>
                        </a:spcBef>
                        <a:spcAft>
                          <a:spcPts val="0"/>
                        </a:spcAft>
                        <a:buNone/>
                      </a:pPr>
                      <a:r>
                        <a:rPr lang="en-US" sz="1100"/>
                        <a:t>Magnetometer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HMC5883L</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Honeywell</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$14.95</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0.25mW</a:t>
                      </a:r>
                      <a:endParaRPr sz="1100">
                        <a:latin typeface="Calibri"/>
                        <a:ea typeface="Calibri"/>
                        <a:cs typeface="Calibri"/>
                        <a:sym typeface="Calibri"/>
                      </a:endParaRPr>
                    </a:p>
                  </a:txBody>
                  <a:tcPr marT="0" marB="0" marR="68575" marL="68575"/>
                </a:tc>
              </a:tr>
              <a:tr h="560825">
                <a:tc>
                  <a:txBody>
                    <a:bodyPr/>
                    <a:lstStyle/>
                    <a:p>
                      <a:pPr indent="0" lvl="0" marL="0" marR="0" rtl="0" algn="l">
                        <a:lnSpc>
                          <a:spcPct val="107000"/>
                        </a:lnSpc>
                        <a:spcBef>
                          <a:spcPts val="0"/>
                        </a:spcBef>
                        <a:spcAft>
                          <a:spcPts val="0"/>
                        </a:spcAft>
                        <a:buNone/>
                      </a:pPr>
                      <a:r>
                        <a:rPr lang="en-US" sz="1100"/>
                        <a:t>Gyroscope</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ADXRS450</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Analog Devices</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$59.54</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30 mW</a:t>
                      </a:r>
                      <a:endParaRPr sz="1100">
                        <a:latin typeface="Calibri"/>
                        <a:ea typeface="Calibri"/>
                        <a:cs typeface="Calibri"/>
                        <a:sym typeface="Calibri"/>
                      </a:endParaRPr>
                    </a:p>
                  </a:txBody>
                  <a:tcPr marT="0" marB="0" marR="68575" marL="68575"/>
                </a:tc>
              </a:tr>
              <a:tr h="275500">
                <a:tc>
                  <a:txBody>
                    <a:bodyPr/>
                    <a:lstStyle/>
                    <a:p>
                      <a:pPr indent="0" lvl="0" marL="0" marR="0" rtl="0" algn="l">
                        <a:lnSpc>
                          <a:spcPct val="107000"/>
                        </a:lnSpc>
                        <a:spcBef>
                          <a:spcPts val="0"/>
                        </a:spcBef>
                        <a:spcAft>
                          <a:spcPts val="0"/>
                        </a:spcAft>
                        <a:buNone/>
                      </a:pPr>
                      <a:r>
                        <a:rPr lang="en-US" sz="1100"/>
                        <a:t>GPS</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SGR-05U</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Surrey</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$18,000.00</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80mW</a:t>
                      </a:r>
                      <a:endParaRPr sz="1100">
                        <a:latin typeface="Calibri"/>
                        <a:ea typeface="Calibri"/>
                        <a:cs typeface="Calibri"/>
                        <a:sym typeface="Calibri"/>
                      </a:endParaRPr>
                    </a:p>
                  </a:txBody>
                  <a:tcPr marT="0" marB="0" marR="68575" marL="68575"/>
                </a:tc>
              </a:tr>
              <a:tr h="846125">
                <a:tc>
                  <a:txBody>
                    <a:bodyPr/>
                    <a:lstStyle/>
                    <a:p>
                      <a:pPr indent="0" lvl="0" marL="0" marR="0" rtl="0" algn="l">
                        <a:lnSpc>
                          <a:spcPct val="107000"/>
                        </a:lnSpc>
                        <a:spcBef>
                          <a:spcPts val="0"/>
                        </a:spcBef>
                        <a:spcAft>
                          <a:spcPts val="0"/>
                        </a:spcAft>
                        <a:buNone/>
                      </a:pPr>
                      <a:r>
                        <a:rPr lang="en-US" sz="1100"/>
                        <a:t>Magnetorquer</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MTO.2-1 Power Optimized</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ZARM Technik AG</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3</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$1,980.00</a:t>
                      </a:r>
                      <a:endParaRPr sz="11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100"/>
                        <a:t>140 mW</a:t>
                      </a:r>
                      <a:endParaRPr sz="1100">
                        <a:latin typeface="Calibri"/>
                        <a:ea typeface="Calibri"/>
                        <a:cs typeface="Calibri"/>
                        <a:sym typeface="Calibri"/>
                      </a:endParaRPr>
                    </a:p>
                  </a:txBody>
                  <a:tcPr marT="0" marB="0" marR="68575" marL="68575"/>
                </a:tc>
              </a:tr>
            </a:tbl>
          </a:graphicData>
        </a:graphic>
      </p:graphicFrame>
      <p:sp>
        <p:nvSpPr>
          <p:cNvPr id="1314" name="Google Shape;1314;p5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57"/>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1"/>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a:t>
            </a:r>
            <a:endParaRPr/>
          </a:p>
        </p:txBody>
      </p:sp>
      <p:sp>
        <p:nvSpPr>
          <p:cNvPr id="531" name="Google Shape;531;p11"/>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Redundancy</a:t>
            </a:r>
            <a:endParaRPr/>
          </a:p>
          <a:p>
            <a:pPr indent="0" lvl="0" marL="0" rtl="0" algn="l">
              <a:lnSpc>
                <a:spcPct val="90000"/>
              </a:lnSpc>
              <a:spcBef>
                <a:spcPts val="1000"/>
              </a:spcBef>
              <a:spcAft>
                <a:spcPts val="0"/>
              </a:spcAft>
              <a:buClr>
                <a:schemeClr val="dk1"/>
              </a:buClr>
              <a:buSzPts val="2400"/>
              <a:buNone/>
            </a:pPr>
            <a:r>
              <a:rPr lang="en-US" sz="2400"/>
              <a:t>All OBC components will have spares for testing and also to aid in situations of failure.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a:t>
            </a:r>
            <a:endParaRPr/>
          </a:p>
        </p:txBody>
      </p:sp>
      <p:sp>
        <p:nvSpPr>
          <p:cNvPr id="537" name="Google Shape;537;p12"/>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Weight</a:t>
            </a:r>
            <a:endParaRPr/>
          </a:p>
          <a:p>
            <a:pPr indent="0" lvl="0" marL="0" rtl="0" algn="l">
              <a:lnSpc>
                <a:spcPct val="90000"/>
              </a:lnSpc>
              <a:spcBef>
                <a:spcPts val="1000"/>
              </a:spcBef>
              <a:spcAft>
                <a:spcPts val="0"/>
              </a:spcAft>
              <a:buClr>
                <a:schemeClr val="dk1"/>
              </a:buClr>
              <a:buSzPts val="2400"/>
              <a:buNone/>
            </a:pPr>
            <a:r>
              <a:rPr lang="en-US" sz="2400"/>
              <a:t>The OBC system has  a maximum of about 100g. All components have about 50g. Even after adding connectors, PCB etc. The weight will not surpass 150g.</a:t>
            </a:r>
            <a:endParaRPr/>
          </a:p>
          <a:p>
            <a:pPr indent="0" lvl="0" marL="0" rtl="0" algn="l">
              <a:lnSpc>
                <a:spcPct val="90000"/>
              </a:lnSpc>
              <a:spcBef>
                <a:spcPts val="1000"/>
              </a:spcBef>
              <a:spcAft>
                <a:spcPts val="0"/>
              </a:spcAft>
              <a:buClr>
                <a:schemeClr val="dk1"/>
              </a:buClr>
              <a:buSzPts val="2400"/>
              <a:buNone/>
            </a:pPr>
            <a:r>
              <a:rPr b="1" lang="en-US" sz="2400"/>
              <a:t>Size</a:t>
            </a:r>
            <a:endParaRPr/>
          </a:p>
          <a:p>
            <a:pPr indent="0" lvl="0" marL="0" rtl="0" algn="l">
              <a:lnSpc>
                <a:spcPct val="90000"/>
              </a:lnSpc>
              <a:spcBef>
                <a:spcPts val="1000"/>
              </a:spcBef>
              <a:spcAft>
                <a:spcPts val="0"/>
              </a:spcAft>
              <a:buClr>
                <a:schemeClr val="dk1"/>
              </a:buClr>
              <a:buSzPts val="2400"/>
              <a:buNone/>
            </a:pPr>
            <a:r>
              <a:rPr lang="en-US" sz="2400"/>
              <a:t>PC104 (90 × 96 mm) with a height of about 15 mm</a:t>
            </a:r>
            <a:endParaRPr/>
          </a:p>
          <a:p>
            <a:pPr indent="0" lvl="0" marL="0" rtl="0" algn="l">
              <a:lnSpc>
                <a:spcPct val="90000"/>
              </a:lnSpc>
              <a:spcBef>
                <a:spcPts val="1000"/>
              </a:spcBef>
              <a:spcAft>
                <a:spcPts val="0"/>
              </a:spcAft>
              <a:buClr>
                <a:schemeClr val="dk1"/>
              </a:buClr>
              <a:buSzPts val="2400"/>
              <a:buNone/>
            </a:pPr>
            <a:r>
              <a:rPr b="1" lang="en-US" sz="2400"/>
              <a:t>Price</a:t>
            </a:r>
            <a:endParaRPr/>
          </a:p>
          <a:p>
            <a:pPr indent="0" lvl="0" marL="0" rtl="0" algn="l">
              <a:lnSpc>
                <a:spcPct val="90000"/>
              </a:lnSpc>
              <a:spcBef>
                <a:spcPts val="1000"/>
              </a:spcBef>
              <a:spcAft>
                <a:spcPts val="0"/>
              </a:spcAft>
              <a:buClr>
                <a:schemeClr val="dk1"/>
              </a:buClr>
              <a:buSzPts val="2400"/>
              <a:buNone/>
            </a:pPr>
            <a:r>
              <a:rPr lang="en-US" sz="2400"/>
              <a:t>$100 per system. For redundancy, three systems will be made. Even after adding development requirements, the price maxes out at $1000.</a:t>
            </a:r>
            <a:endParaRPr/>
          </a:p>
          <a:p>
            <a:pPr indent="0" lvl="0" marL="0" rtl="0" algn="l">
              <a:lnSpc>
                <a:spcPct val="90000"/>
              </a:lnSpc>
              <a:spcBef>
                <a:spcPts val="1000"/>
              </a:spcBef>
              <a:spcAft>
                <a:spcPts val="0"/>
              </a:spcAft>
              <a:buClr>
                <a:schemeClr val="dk1"/>
              </a:buClr>
              <a:buSzPts val="2400"/>
              <a:buNone/>
            </a:pPr>
            <a:r>
              <a:rPr b="1" lang="en-US" sz="2400"/>
              <a:t>Manufacturer</a:t>
            </a:r>
            <a:endParaRPr/>
          </a:p>
          <a:p>
            <a:pPr indent="0" lvl="0" marL="0" rtl="0" algn="l">
              <a:lnSpc>
                <a:spcPct val="90000"/>
              </a:lnSpc>
              <a:spcBef>
                <a:spcPts val="1000"/>
              </a:spcBef>
              <a:spcAft>
                <a:spcPts val="0"/>
              </a:spcAft>
              <a:buClr>
                <a:schemeClr val="dk1"/>
              </a:buClr>
              <a:buSzPts val="2400"/>
              <a:buNone/>
            </a:pPr>
            <a:r>
              <a:rPr lang="en-US" sz="2400"/>
              <a:t>JLCPCB has been chosen as the PCB Manufacturer and LCSC as the part supplier. </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3"/>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Challenges</a:t>
            </a:r>
            <a:endParaRPr/>
          </a:p>
        </p:txBody>
      </p:sp>
      <p:sp>
        <p:nvSpPr>
          <p:cNvPr id="543" name="Google Shape;543;p13"/>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Complexity</a:t>
            </a:r>
            <a:endParaRPr/>
          </a:p>
          <a:p>
            <a:pPr indent="0" lvl="0" marL="0" rtl="0" algn="l">
              <a:lnSpc>
                <a:spcPct val="90000"/>
              </a:lnSpc>
              <a:spcBef>
                <a:spcPts val="1000"/>
              </a:spcBef>
              <a:spcAft>
                <a:spcPts val="0"/>
              </a:spcAft>
              <a:buClr>
                <a:schemeClr val="dk1"/>
              </a:buClr>
              <a:buSzPts val="2400"/>
              <a:buNone/>
            </a:pPr>
            <a:r>
              <a:rPr lang="en-US" sz="2400"/>
              <a:t>Due to its central nature to the entire satellite, it tends to be a complex system to design and monitor.</a:t>
            </a:r>
            <a:endParaRPr/>
          </a:p>
          <a:p>
            <a:pPr indent="0" lvl="0" marL="0" rtl="0" algn="l">
              <a:lnSpc>
                <a:spcPct val="90000"/>
              </a:lnSpc>
              <a:spcBef>
                <a:spcPts val="1000"/>
              </a:spcBef>
              <a:spcAft>
                <a:spcPts val="0"/>
              </a:spcAft>
              <a:buClr>
                <a:schemeClr val="dk1"/>
              </a:buClr>
              <a:buSzPts val="2800"/>
              <a:buNone/>
            </a:pPr>
            <a:r>
              <a:rPr b="1" lang="en-US"/>
              <a:t>Component supply uncertainty</a:t>
            </a:r>
            <a:endParaRPr/>
          </a:p>
          <a:p>
            <a:pPr indent="0" lvl="0" marL="0" rtl="0" algn="l">
              <a:lnSpc>
                <a:spcPct val="90000"/>
              </a:lnSpc>
              <a:spcBef>
                <a:spcPts val="1000"/>
              </a:spcBef>
              <a:spcAft>
                <a:spcPts val="0"/>
              </a:spcAft>
              <a:buClr>
                <a:schemeClr val="dk1"/>
              </a:buClr>
              <a:buSzPts val="2400"/>
              <a:buNone/>
            </a:pPr>
            <a:r>
              <a:rPr lang="en-US" sz="2400"/>
              <a:t>Although all the selected components for the OBC are currently in stock, a few parts are not heavily stocked and large entities could buy up all the remaining supply. It is for this reason that we request that the procurement process begins as soon as the designs are approved.</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4"/>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operating conditions</a:t>
            </a:r>
            <a:endParaRPr/>
          </a:p>
        </p:txBody>
      </p:sp>
      <p:sp>
        <p:nvSpPr>
          <p:cNvPr id="549" name="Google Shape;549;p14"/>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50" name="Google Shape;550;p14"/>
          <p:cNvSpPr txBox="1"/>
          <p:nvPr>
            <p:ph idx="1" type="body"/>
          </p:nvPr>
        </p:nvSpPr>
        <p:spPr>
          <a:xfrm>
            <a:off x="0" y="5429317"/>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100000"/>
              <a:buNone/>
            </a:pPr>
            <a:r>
              <a:rPr lang="en-US"/>
              <a:t>Table 2: Operating conditions for OBC parts</a:t>
            </a:r>
            <a:endParaRPr/>
          </a:p>
        </p:txBody>
      </p:sp>
      <p:graphicFrame>
        <p:nvGraphicFramePr>
          <p:cNvPr id="551" name="Google Shape;551;p14"/>
          <p:cNvGraphicFramePr/>
          <p:nvPr/>
        </p:nvGraphicFramePr>
        <p:xfrm>
          <a:off x="0" y="978684"/>
          <a:ext cx="3000000" cy="3000000"/>
        </p:xfrm>
        <a:graphic>
          <a:graphicData uri="http://schemas.openxmlformats.org/drawingml/2006/table">
            <a:tbl>
              <a:tblPr bandRow="1" firstRow="1">
                <a:noFill/>
                <a:tableStyleId>{9967CD8D-6697-4692-BB72-67FEA923938F}</a:tableStyleId>
              </a:tblPr>
              <a:tblGrid>
                <a:gridCol w="3048000"/>
                <a:gridCol w="3048000"/>
                <a:gridCol w="3048000"/>
                <a:gridCol w="3048000"/>
              </a:tblGrid>
              <a:tr h="367900">
                <a:tc>
                  <a:txBody>
                    <a:bodyPr/>
                    <a:lstStyle/>
                    <a:p>
                      <a:pPr indent="0" lvl="0" marL="0" marR="0" rtl="0" algn="l">
                        <a:spcBef>
                          <a:spcPts val="0"/>
                        </a:spcBef>
                        <a:spcAft>
                          <a:spcPts val="0"/>
                        </a:spcAft>
                        <a:buNone/>
                      </a:pPr>
                      <a:r>
                        <a:rPr lang="en-US" sz="2400"/>
                        <a:t>Part</a:t>
                      </a:r>
                      <a:endParaRPr sz="2400"/>
                    </a:p>
                  </a:txBody>
                  <a:tcPr marT="45725" marB="45725" marR="91450" marL="91450"/>
                </a:tc>
                <a:tc>
                  <a:txBody>
                    <a:bodyPr/>
                    <a:lstStyle/>
                    <a:p>
                      <a:pPr indent="0" lvl="0" marL="0" marR="0" rtl="0" algn="l">
                        <a:spcBef>
                          <a:spcPts val="0"/>
                        </a:spcBef>
                        <a:spcAft>
                          <a:spcPts val="0"/>
                        </a:spcAft>
                        <a:buNone/>
                      </a:pPr>
                      <a:r>
                        <a:rPr lang="en-US" sz="2400"/>
                        <a:t>Description</a:t>
                      </a:r>
                      <a:endParaRPr sz="2400"/>
                    </a:p>
                  </a:txBody>
                  <a:tcPr marT="45725" marB="45725" marR="91450" marL="91450"/>
                </a:tc>
                <a:tc>
                  <a:txBody>
                    <a:bodyPr/>
                    <a:lstStyle/>
                    <a:p>
                      <a:pPr indent="0" lvl="0" marL="0" marR="0" rtl="0" algn="l">
                        <a:spcBef>
                          <a:spcPts val="0"/>
                        </a:spcBef>
                        <a:spcAft>
                          <a:spcPts val="0"/>
                        </a:spcAft>
                        <a:buNone/>
                      </a:pPr>
                      <a:r>
                        <a:rPr lang="en-US" sz="2400"/>
                        <a:t>Min ambient temp (ºC)</a:t>
                      </a:r>
                      <a:endParaRPr sz="2400"/>
                    </a:p>
                  </a:txBody>
                  <a:tcPr marT="45725" marB="45725" marR="91450" marL="91450"/>
                </a:tc>
                <a:tc>
                  <a:txBody>
                    <a:bodyPr/>
                    <a:lstStyle/>
                    <a:p>
                      <a:pPr indent="0" lvl="0" marL="0" marR="0" rtl="0" algn="l">
                        <a:spcBef>
                          <a:spcPts val="0"/>
                        </a:spcBef>
                        <a:spcAft>
                          <a:spcPts val="0"/>
                        </a:spcAft>
                        <a:buNone/>
                      </a:pPr>
                      <a:r>
                        <a:rPr lang="en-US" sz="2400"/>
                        <a:t>Max  ambient temp (ºC)</a:t>
                      </a:r>
                      <a:endParaRPr sz="2400"/>
                    </a:p>
                  </a:txBody>
                  <a:tcPr marT="45725" marB="45725" marR="91450" marL="91450"/>
                </a:tc>
              </a:tr>
              <a:tr h="367900">
                <a:tc>
                  <a:txBody>
                    <a:bodyPr/>
                    <a:lstStyle/>
                    <a:p>
                      <a:pPr indent="0" lvl="0" marL="0" marR="0" rtl="0" algn="l">
                        <a:spcBef>
                          <a:spcPts val="0"/>
                        </a:spcBef>
                        <a:spcAft>
                          <a:spcPts val="0"/>
                        </a:spcAft>
                        <a:buNone/>
                      </a:pPr>
                      <a:r>
                        <a:rPr lang="en-US" sz="2000"/>
                        <a:t>STM32H743VIT6</a:t>
                      </a:r>
                      <a:endParaRPr/>
                    </a:p>
                  </a:txBody>
                  <a:tcPr marT="45725" marB="45725" marR="91450" marL="91450"/>
                </a:tc>
                <a:tc>
                  <a:txBody>
                    <a:bodyPr/>
                    <a:lstStyle/>
                    <a:p>
                      <a:pPr indent="0" lvl="0" marL="0" marR="0" rtl="0" algn="l">
                        <a:spcBef>
                          <a:spcPts val="0"/>
                        </a:spcBef>
                        <a:spcAft>
                          <a:spcPts val="0"/>
                        </a:spcAft>
                        <a:buNone/>
                      </a:pPr>
                      <a:r>
                        <a:rPr lang="en-US" sz="2000"/>
                        <a:t>Microcontroller</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+85</a:t>
                      </a:r>
                      <a:endParaRPr sz="2000"/>
                    </a:p>
                  </a:txBody>
                  <a:tcPr marT="45725" marB="45725" marR="91450" marL="91450"/>
                </a:tc>
              </a:tr>
              <a:tr h="367900">
                <a:tc>
                  <a:txBody>
                    <a:bodyPr/>
                    <a:lstStyle/>
                    <a:p>
                      <a:pPr indent="0" lvl="0" marL="0" marR="0" rtl="0" algn="l">
                        <a:spcBef>
                          <a:spcPts val="0"/>
                        </a:spcBef>
                        <a:spcAft>
                          <a:spcPts val="0"/>
                        </a:spcAft>
                        <a:buNone/>
                      </a:pPr>
                      <a:r>
                        <a:rPr lang="en-US" sz="2000"/>
                        <a:t>TMP102AIDRLR</a:t>
                      </a:r>
                      <a:endParaRPr/>
                    </a:p>
                  </a:txBody>
                  <a:tcPr marT="45725" marB="45725" marR="91450" marL="91450"/>
                </a:tc>
                <a:tc>
                  <a:txBody>
                    <a:bodyPr/>
                    <a:lstStyle/>
                    <a:p>
                      <a:pPr indent="0" lvl="0" marL="0" marR="0" rtl="0" algn="l">
                        <a:spcBef>
                          <a:spcPts val="0"/>
                        </a:spcBef>
                        <a:spcAft>
                          <a:spcPts val="0"/>
                        </a:spcAft>
                        <a:buNone/>
                      </a:pPr>
                      <a:r>
                        <a:rPr lang="en-US" sz="2000"/>
                        <a:t>Temperature sensor</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+125</a:t>
                      </a:r>
                      <a:endParaRPr sz="2000"/>
                    </a:p>
                  </a:txBody>
                  <a:tcPr marT="45725" marB="45725" marR="91450" marL="91450"/>
                </a:tc>
              </a:tr>
              <a:tr h="367900">
                <a:tc>
                  <a:txBody>
                    <a:bodyPr/>
                    <a:lstStyle/>
                    <a:p>
                      <a:pPr indent="0" lvl="0" marL="0" marR="0" rtl="0" algn="l">
                        <a:spcBef>
                          <a:spcPts val="0"/>
                        </a:spcBef>
                        <a:spcAft>
                          <a:spcPts val="0"/>
                        </a:spcAft>
                        <a:buNone/>
                      </a:pPr>
                      <a:r>
                        <a:rPr lang="en-US" sz="2000"/>
                        <a:t>SN65HVD75DR</a:t>
                      </a:r>
                      <a:endParaRPr/>
                    </a:p>
                  </a:txBody>
                  <a:tcPr marT="45725" marB="45725" marR="91450" marL="91450"/>
                </a:tc>
                <a:tc>
                  <a:txBody>
                    <a:bodyPr/>
                    <a:lstStyle/>
                    <a:p>
                      <a:pPr indent="0" lvl="0" marL="0" marR="0" rtl="0" algn="l">
                        <a:spcBef>
                          <a:spcPts val="0"/>
                        </a:spcBef>
                        <a:spcAft>
                          <a:spcPts val="0"/>
                        </a:spcAft>
                        <a:buNone/>
                      </a:pPr>
                      <a:r>
                        <a:rPr lang="en-US" sz="2000"/>
                        <a:t>RS-485 transceiver</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+125</a:t>
                      </a:r>
                      <a:endParaRPr sz="2000"/>
                    </a:p>
                  </a:txBody>
                  <a:tcPr marT="45725" marB="45725" marR="91450" marL="91450"/>
                </a:tc>
              </a:tr>
              <a:tr h="367900">
                <a:tc>
                  <a:txBody>
                    <a:bodyPr/>
                    <a:lstStyle/>
                    <a:p>
                      <a:pPr indent="0" lvl="0" marL="0" marR="0" rtl="0" algn="l">
                        <a:spcBef>
                          <a:spcPts val="0"/>
                        </a:spcBef>
                        <a:spcAft>
                          <a:spcPts val="0"/>
                        </a:spcAft>
                        <a:buNone/>
                      </a:pPr>
                      <a:r>
                        <a:rPr lang="en-US" sz="2000"/>
                        <a:t>ACS712ELCTR-05B-T</a:t>
                      </a:r>
                      <a:endParaRPr/>
                    </a:p>
                  </a:txBody>
                  <a:tcPr marT="45725" marB="45725" marR="91450" marL="91450"/>
                </a:tc>
                <a:tc>
                  <a:txBody>
                    <a:bodyPr/>
                    <a:lstStyle/>
                    <a:p>
                      <a:pPr indent="0" lvl="0" marL="0" marR="0" rtl="0" algn="l">
                        <a:spcBef>
                          <a:spcPts val="0"/>
                        </a:spcBef>
                        <a:spcAft>
                          <a:spcPts val="0"/>
                        </a:spcAft>
                        <a:buNone/>
                      </a:pPr>
                      <a:r>
                        <a:rPr lang="en-US" sz="2000"/>
                        <a:t>Current sensor</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+85</a:t>
                      </a:r>
                      <a:endParaRPr sz="2000"/>
                    </a:p>
                  </a:txBody>
                  <a:tcPr marT="45725" marB="45725" marR="91450" marL="91450"/>
                </a:tc>
              </a:tr>
              <a:tr h="367900">
                <a:tc>
                  <a:txBody>
                    <a:bodyPr/>
                    <a:lstStyle/>
                    <a:p>
                      <a:pPr indent="0" lvl="0" marL="0" marR="0" rtl="0" algn="l">
                        <a:spcBef>
                          <a:spcPts val="0"/>
                        </a:spcBef>
                        <a:spcAft>
                          <a:spcPts val="0"/>
                        </a:spcAft>
                        <a:buNone/>
                      </a:pPr>
                      <a:r>
                        <a:rPr lang="en-US" sz="2000"/>
                        <a:t>TF101</a:t>
                      </a:r>
                      <a:endParaRPr sz="2000"/>
                    </a:p>
                  </a:txBody>
                  <a:tcPr marT="45725" marB="45725" marR="91450" marL="91450"/>
                </a:tc>
                <a:tc>
                  <a:txBody>
                    <a:bodyPr/>
                    <a:lstStyle/>
                    <a:p>
                      <a:pPr indent="0" lvl="0" marL="0" marR="0" rtl="0" algn="l">
                        <a:spcBef>
                          <a:spcPts val="0"/>
                        </a:spcBef>
                        <a:spcAft>
                          <a:spcPts val="0"/>
                        </a:spcAft>
                        <a:buNone/>
                      </a:pPr>
                      <a:r>
                        <a:rPr lang="en-US" sz="2000"/>
                        <a:t>SD card</a:t>
                      </a:r>
                      <a:endParaRPr sz="2000"/>
                    </a:p>
                  </a:txBody>
                  <a:tcPr marT="45725" marB="45725" marR="91450" marL="91450"/>
                </a:tc>
                <a:tc>
                  <a:txBody>
                    <a:bodyPr/>
                    <a:lstStyle/>
                    <a:p>
                      <a:pPr indent="0" lvl="0" marL="0" marR="0" rtl="0" algn="l">
                        <a:spcBef>
                          <a:spcPts val="0"/>
                        </a:spcBef>
                        <a:spcAft>
                          <a:spcPts val="0"/>
                        </a:spcAft>
                        <a:buNone/>
                      </a:pPr>
                      <a:r>
                        <a:rPr lang="en-US" sz="2000"/>
                        <a:t>-25</a:t>
                      </a:r>
                      <a:endParaRPr sz="2000"/>
                    </a:p>
                  </a:txBody>
                  <a:tcPr marT="45725" marB="45725" marR="91450" marL="91450"/>
                </a:tc>
                <a:tc>
                  <a:txBody>
                    <a:bodyPr/>
                    <a:lstStyle/>
                    <a:p>
                      <a:pPr indent="0" lvl="0" marL="0" marR="0" rtl="0" algn="l">
                        <a:spcBef>
                          <a:spcPts val="0"/>
                        </a:spcBef>
                        <a:spcAft>
                          <a:spcPts val="0"/>
                        </a:spcAft>
                        <a:buNone/>
                      </a:pPr>
                      <a:r>
                        <a:rPr lang="en-US" sz="2000"/>
                        <a:t>+85</a:t>
                      </a:r>
                      <a:endParaRPr sz="2000"/>
                    </a:p>
                  </a:txBody>
                  <a:tcPr marT="45725" marB="45725" marR="91450" marL="91450"/>
                </a:tc>
              </a:tr>
              <a:tr h="367900">
                <a:tc>
                  <a:txBody>
                    <a:bodyPr/>
                    <a:lstStyle/>
                    <a:p>
                      <a:pPr indent="0" lvl="0" marL="0" marR="0" rtl="0" algn="l">
                        <a:spcBef>
                          <a:spcPts val="0"/>
                        </a:spcBef>
                        <a:spcAft>
                          <a:spcPts val="0"/>
                        </a:spcAft>
                        <a:buNone/>
                      </a:pPr>
                      <a:r>
                        <a:rPr lang="en-US" sz="2000"/>
                        <a:t>SMD caps and resistors</a:t>
                      </a:r>
                      <a:endParaRPr sz="2000"/>
                    </a:p>
                  </a:txBody>
                  <a:tcPr marT="45725" marB="45725" marR="91450" marL="91450"/>
                </a:tc>
                <a:tc>
                  <a:txBody>
                    <a:bodyPr/>
                    <a:lstStyle/>
                    <a:p>
                      <a:pPr indent="0" lvl="0" marL="0" marR="0" rtl="0" algn="l">
                        <a:spcBef>
                          <a:spcPts val="0"/>
                        </a:spcBef>
                        <a:spcAft>
                          <a:spcPts val="0"/>
                        </a:spcAft>
                        <a:buNone/>
                      </a:pPr>
                      <a:r>
                        <a:rPr lang="en-US" sz="2000"/>
                        <a:t>Capacitors and Resistors</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+85/+125</a:t>
                      </a:r>
                      <a:endParaRPr sz="2000"/>
                    </a:p>
                  </a:txBody>
                  <a:tcPr marT="45725" marB="45725" marR="91450" marL="91450"/>
                </a:tc>
              </a:tr>
              <a:tr h="367900">
                <a:tc>
                  <a:txBody>
                    <a:bodyPr/>
                    <a:lstStyle/>
                    <a:p>
                      <a:pPr indent="0" lvl="0" marL="0" marR="0" rtl="0" algn="l">
                        <a:spcBef>
                          <a:spcPts val="0"/>
                        </a:spcBef>
                        <a:spcAft>
                          <a:spcPts val="0"/>
                        </a:spcAft>
                        <a:buNone/>
                      </a:pPr>
                      <a:r>
                        <a:rPr lang="en-US" sz="2000"/>
                        <a:t>HSE</a:t>
                      </a:r>
                      <a:r>
                        <a:rPr lang="en-US" sz="2000"/>
                        <a:t> and LSE</a:t>
                      </a:r>
                      <a:endParaRPr sz="2000"/>
                    </a:p>
                  </a:txBody>
                  <a:tcPr marT="45725" marB="45725" marR="91450" marL="91450"/>
                </a:tc>
                <a:tc>
                  <a:txBody>
                    <a:bodyPr/>
                    <a:lstStyle/>
                    <a:p>
                      <a:pPr indent="0" lvl="0" marL="0" marR="0" rtl="0" algn="l">
                        <a:spcBef>
                          <a:spcPts val="0"/>
                        </a:spcBef>
                        <a:spcAft>
                          <a:spcPts val="0"/>
                        </a:spcAft>
                        <a:buNone/>
                      </a:pPr>
                      <a:r>
                        <a:rPr lang="en-US" sz="2000"/>
                        <a:t>Crystal oscillators</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+85</a:t>
                      </a:r>
                      <a:endParaRPr sz="2000"/>
                    </a:p>
                  </a:txBody>
                  <a:tcPr marT="45725" marB="45725" marR="91450" marL="91450"/>
                </a:tc>
              </a:tr>
              <a:tr h="367900">
                <a:tc>
                  <a:txBody>
                    <a:bodyPr/>
                    <a:lstStyle/>
                    <a:p>
                      <a:pPr indent="0" lvl="0" marL="0" marR="0" rtl="0" algn="l">
                        <a:spcBef>
                          <a:spcPts val="0"/>
                        </a:spcBef>
                        <a:spcAft>
                          <a:spcPts val="0"/>
                        </a:spcAft>
                        <a:buNone/>
                      </a:pPr>
                      <a:r>
                        <a:rPr lang="en-US" sz="2000"/>
                        <a:t>CR2032</a:t>
                      </a:r>
                      <a:endParaRPr sz="2000"/>
                    </a:p>
                  </a:txBody>
                  <a:tcPr marT="45725" marB="45725" marR="91450" marL="91450"/>
                </a:tc>
                <a:tc>
                  <a:txBody>
                    <a:bodyPr/>
                    <a:lstStyle/>
                    <a:p>
                      <a:pPr indent="0" lvl="0" marL="0" marR="0" rtl="0" algn="l">
                        <a:spcBef>
                          <a:spcPts val="0"/>
                        </a:spcBef>
                        <a:spcAft>
                          <a:spcPts val="0"/>
                        </a:spcAft>
                        <a:buNone/>
                      </a:pPr>
                      <a:r>
                        <a:rPr lang="en-US" sz="2000"/>
                        <a:t>3V coin battery</a:t>
                      </a:r>
                      <a:endParaRPr sz="2000"/>
                    </a:p>
                  </a:txBody>
                  <a:tcPr marT="45725" marB="45725" marR="91450" marL="91450"/>
                </a:tc>
                <a:tc>
                  <a:txBody>
                    <a:bodyPr/>
                    <a:lstStyle/>
                    <a:p>
                      <a:pPr indent="0" lvl="0" marL="0" marR="0" rtl="0" algn="l">
                        <a:spcBef>
                          <a:spcPts val="0"/>
                        </a:spcBef>
                        <a:spcAft>
                          <a:spcPts val="0"/>
                        </a:spcAft>
                        <a:buNone/>
                      </a:pPr>
                      <a:r>
                        <a:rPr lang="en-US" sz="2000"/>
                        <a:t>-30</a:t>
                      </a:r>
                      <a:endParaRPr sz="2000"/>
                    </a:p>
                  </a:txBody>
                  <a:tcPr marT="45725" marB="45725" marR="91450" marL="91450"/>
                </a:tc>
                <a:tc>
                  <a:txBody>
                    <a:bodyPr/>
                    <a:lstStyle/>
                    <a:p>
                      <a:pPr indent="0" lvl="0" marL="0" marR="0" rtl="0" algn="l">
                        <a:spcBef>
                          <a:spcPts val="0"/>
                        </a:spcBef>
                        <a:spcAft>
                          <a:spcPts val="0"/>
                        </a:spcAft>
                        <a:buNone/>
                      </a:pPr>
                      <a:r>
                        <a:rPr lang="en-US" sz="2000"/>
                        <a:t>+60</a:t>
                      </a:r>
                      <a:endParaRPr sz="2000"/>
                    </a:p>
                  </a:txBody>
                  <a:tcPr marT="45725" marB="45725" marR="91450" marL="91450"/>
                </a:tc>
              </a:tr>
              <a:tr h="367900">
                <a:tc>
                  <a:txBody>
                    <a:bodyPr/>
                    <a:lstStyle/>
                    <a:p>
                      <a:pPr indent="0" lvl="0" marL="0" marR="0" rtl="0" algn="l">
                        <a:spcBef>
                          <a:spcPts val="0"/>
                        </a:spcBef>
                        <a:spcAft>
                          <a:spcPts val="0"/>
                        </a:spcAft>
                        <a:buNone/>
                      </a:pPr>
                      <a:r>
                        <a:rPr lang="en-US" sz="2000"/>
                        <a:t>MB85RS2MTAPNF</a:t>
                      </a:r>
                      <a:endParaRPr/>
                    </a:p>
                  </a:txBody>
                  <a:tcPr marT="45725" marB="45725" marR="91450" marL="91450"/>
                </a:tc>
                <a:tc>
                  <a:txBody>
                    <a:bodyPr/>
                    <a:lstStyle/>
                    <a:p>
                      <a:pPr indent="0" lvl="0" marL="0" marR="0" rtl="0" algn="l">
                        <a:spcBef>
                          <a:spcPts val="0"/>
                        </a:spcBef>
                        <a:spcAft>
                          <a:spcPts val="0"/>
                        </a:spcAft>
                        <a:buNone/>
                      </a:pPr>
                      <a:r>
                        <a:rPr lang="en-US" sz="2000"/>
                        <a:t>FRAM</a:t>
                      </a:r>
                      <a:endParaRPr sz="2000"/>
                    </a:p>
                  </a:txBody>
                  <a:tcPr marT="45725" marB="45725" marR="91450" marL="91450"/>
                </a:tc>
                <a:tc>
                  <a:txBody>
                    <a:bodyPr/>
                    <a:lstStyle/>
                    <a:p>
                      <a:pPr indent="0" lvl="0" marL="0" marR="0" rtl="0" algn="l">
                        <a:spcBef>
                          <a:spcPts val="0"/>
                        </a:spcBef>
                        <a:spcAft>
                          <a:spcPts val="0"/>
                        </a:spcAft>
                        <a:buNone/>
                      </a:pPr>
                      <a:r>
                        <a:rPr lang="en-US" sz="2000"/>
                        <a:t>-40</a:t>
                      </a:r>
                      <a:endParaRPr sz="2000"/>
                    </a:p>
                  </a:txBody>
                  <a:tcPr marT="45725" marB="45725" marR="91450" marL="91450"/>
                </a:tc>
                <a:tc>
                  <a:txBody>
                    <a:bodyPr/>
                    <a:lstStyle/>
                    <a:p>
                      <a:pPr indent="0" lvl="0" marL="0" marR="0" rtl="0" algn="l">
                        <a:spcBef>
                          <a:spcPts val="0"/>
                        </a:spcBef>
                        <a:spcAft>
                          <a:spcPts val="0"/>
                        </a:spcAft>
                        <a:buNone/>
                      </a:pPr>
                      <a:r>
                        <a:rPr lang="en-US" sz="2000"/>
                        <a:t>+85</a:t>
                      </a:r>
                      <a:endParaRPr sz="2000"/>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5"/>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power supply requirements</a:t>
            </a:r>
            <a:endParaRPr/>
          </a:p>
        </p:txBody>
      </p:sp>
      <p:sp>
        <p:nvSpPr>
          <p:cNvPr id="557" name="Google Shape;557;p1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58" name="Google Shape;558;p15"/>
          <p:cNvSpPr txBox="1"/>
          <p:nvPr>
            <p:ph idx="1" type="body"/>
          </p:nvPr>
        </p:nvSpPr>
        <p:spPr>
          <a:xfrm>
            <a:off x="-2" y="5276362"/>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100000"/>
              <a:buNone/>
            </a:pPr>
            <a:r>
              <a:rPr lang="en-US"/>
              <a:t>Table 3: Power requirements of OBC parts</a:t>
            </a:r>
            <a:endParaRPr/>
          </a:p>
        </p:txBody>
      </p:sp>
      <p:graphicFrame>
        <p:nvGraphicFramePr>
          <p:cNvPr id="559" name="Google Shape;559;p15"/>
          <p:cNvGraphicFramePr/>
          <p:nvPr/>
        </p:nvGraphicFramePr>
        <p:xfrm>
          <a:off x="-2" y="1630680"/>
          <a:ext cx="3000000" cy="3000000"/>
        </p:xfrm>
        <a:graphic>
          <a:graphicData uri="http://schemas.openxmlformats.org/drawingml/2006/table">
            <a:tbl>
              <a:tblPr bandRow="1" firstRow="1">
                <a:noFill/>
                <a:tableStyleId>{9967CD8D-6697-4692-BB72-67FEA923938F}</a:tableStyleId>
              </a:tblPr>
              <a:tblGrid>
                <a:gridCol w="3048000"/>
                <a:gridCol w="3048000"/>
                <a:gridCol w="3048000"/>
                <a:gridCol w="3048000"/>
              </a:tblGrid>
              <a:tr h="367900">
                <a:tc>
                  <a:txBody>
                    <a:bodyPr/>
                    <a:lstStyle/>
                    <a:p>
                      <a:pPr indent="0" lvl="0" marL="0" marR="0" rtl="0" algn="l">
                        <a:spcBef>
                          <a:spcPts val="0"/>
                        </a:spcBef>
                        <a:spcAft>
                          <a:spcPts val="0"/>
                        </a:spcAft>
                        <a:buNone/>
                      </a:pPr>
                      <a:r>
                        <a:rPr lang="en-US" sz="2400"/>
                        <a:t>Part</a:t>
                      </a:r>
                      <a:endParaRPr sz="2400"/>
                    </a:p>
                  </a:txBody>
                  <a:tcPr marT="45725" marB="45725" marR="91450" marL="91450"/>
                </a:tc>
                <a:tc>
                  <a:txBody>
                    <a:bodyPr/>
                    <a:lstStyle/>
                    <a:p>
                      <a:pPr indent="0" lvl="0" marL="0" marR="0" rtl="0" algn="l">
                        <a:spcBef>
                          <a:spcPts val="0"/>
                        </a:spcBef>
                        <a:spcAft>
                          <a:spcPts val="0"/>
                        </a:spcAft>
                        <a:buNone/>
                      </a:pPr>
                      <a:r>
                        <a:rPr lang="en-US" sz="2400"/>
                        <a:t>Description</a:t>
                      </a:r>
                      <a:endParaRPr sz="2400"/>
                    </a:p>
                  </a:txBody>
                  <a:tcPr marT="45725" marB="45725" marR="91450" marL="91450"/>
                </a:tc>
                <a:tc>
                  <a:txBody>
                    <a:bodyPr/>
                    <a:lstStyle/>
                    <a:p>
                      <a:pPr indent="0" lvl="0" marL="0" marR="0" rtl="0" algn="l">
                        <a:spcBef>
                          <a:spcPts val="0"/>
                        </a:spcBef>
                        <a:spcAft>
                          <a:spcPts val="0"/>
                        </a:spcAft>
                        <a:buNone/>
                      </a:pPr>
                      <a:r>
                        <a:rPr lang="en-US" sz="2400"/>
                        <a:t>Input voltage(V)</a:t>
                      </a:r>
                      <a:endParaRPr sz="2400"/>
                    </a:p>
                  </a:txBody>
                  <a:tcPr marT="45725" marB="45725" marR="91450" marL="91450"/>
                </a:tc>
                <a:tc>
                  <a:txBody>
                    <a:bodyPr/>
                    <a:lstStyle/>
                    <a:p>
                      <a:pPr indent="0" lvl="0" marL="0" marR="0" rtl="0" algn="l">
                        <a:spcBef>
                          <a:spcPts val="0"/>
                        </a:spcBef>
                        <a:spcAft>
                          <a:spcPts val="0"/>
                        </a:spcAft>
                        <a:buNone/>
                      </a:pPr>
                      <a:r>
                        <a:rPr lang="en-US" sz="2400"/>
                        <a:t>Input Current (mA)</a:t>
                      </a:r>
                      <a:endParaRPr sz="2400"/>
                    </a:p>
                  </a:txBody>
                  <a:tcPr marT="45725" marB="45725" marR="91450" marL="91450"/>
                </a:tc>
              </a:tr>
              <a:tr h="367900">
                <a:tc>
                  <a:txBody>
                    <a:bodyPr/>
                    <a:lstStyle/>
                    <a:p>
                      <a:pPr indent="0" lvl="0" marL="0" marR="0" rtl="0" algn="l">
                        <a:spcBef>
                          <a:spcPts val="0"/>
                        </a:spcBef>
                        <a:spcAft>
                          <a:spcPts val="0"/>
                        </a:spcAft>
                        <a:buNone/>
                      </a:pPr>
                      <a:r>
                        <a:rPr lang="en-US" sz="2000"/>
                        <a:t>STM32H743VIT6</a:t>
                      </a:r>
                      <a:endParaRPr/>
                    </a:p>
                  </a:txBody>
                  <a:tcPr marT="45725" marB="45725" marR="91450" marL="91450"/>
                </a:tc>
                <a:tc>
                  <a:txBody>
                    <a:bodyPr/>
                    <a:lstStyle/>
                    <a:p>
                      <a:pPr indent="0" lvl="0" marL="0" marR="0" rtl="0" algn="l">
                        <a:spcBef>
                          <a:spcPts val="0"/>
                        </a:spcBef>
                        <a:spcAft>
                          <a:spcPts val="0"/>
                        </a:spcAft>
                        <a:buNone/>
                      </a:pPr>
                      <a:r>
                        <a:rPr lang="en-US" sz="2000"/>
                        <a:t>Microcontroller</a:t>
                      </a:r>
                      <a:endParaRPr sz="2000"/>
                    </a:p>
                  </a:txBody>
                  <a:tcPr marT="45725" marB="45725" marR="91450" marL="91450"/>
                </a:tc>
                <a:tc>
                  <a:txBody>
                    <a:bodyPr/>
                    <a:lstStyle/>
                    <a:p>
                      <a:pPr indent="0" lvl="0" marL="0" marR="0" rtl="0" algn="l">
                        <a:spcBef>
                          <a:spcPts val="0"/>
                        </a:spcBef>
                        <a:spcAft>
                          <a:spcPts val="0"/>
                        </a:spcAft>
                        <a:buNone/>
                      </a:pPr>
                      <a:r>
                        <a:rPr lang="en-US" sz="2000"/>
                        <a:t>3.3V</a:t>
                      </a:r>
                      <a:endParaRPr sz="2000"/>
                    </a:p>
                  </a:txBody>
                  <a:tcPr marT="45725" marB="45725" marR="91450" marL="91450"/>
                </a:tc>
                <a:tc>
                  <a:txBody>
                    <a:bodyPr/>
                    <a:lstStyle/>
                    <a:p>
                      <a:pPr indent="0" lvl="0" marL="0" marR="0" rtl="0" algn="l">
                        <a:spcBef>
                          <a:spcPts val="0"/>
                        </a:spcBef>
                        <a:spcAft>
                          <a:spcPts val="0"/>
                        </a:spcAft>
                        <a:buNone/>
                      </a:pPr>
                      <a:r>
                        <a:rPr lang="en-US" sz="2000"/>
                        <a:t>840</a:t>
                      </a:r>
                      <a:endParaRPr sz="2000"/>
                    </a:p>
                  </a:txBody>
                  <a:tcPr marT="45725" marB="45725" marR="91450" marL="91450"/>
                </a:tc>
              </a:tr>
              <a:tr h="367900">
                <a:tc>
                  <a:txBody>
                    <a:bodyPr/>
                    <a:lstStyle/>
                    <a:p>
                      <a:pPr indent="0" lvl="0" marL="0" marR="0" rtl="0" algn="l">
                        <a:spcBef>
                          <a:spcPts val="0"/>
                        </a:spcBef>
                        <a:spcAft>
                          <a:spcPts val="0"/>
                        </a:spcAft>
                        <a:buNone/>
                      </a:pPr>
                      <a:r>
                        <a:rPr lang="en-US" sz="2000"/>
                        <a:t>TMP102AIDRLR</a:t>
                      </a:r>
                      <a:endParaRPr/>
                    </a:p>
                  </a:txBody>
                  <a:tcPr marT="45725" marB="45725" marR="91450" marL="91450"/>
                </a:tc>
                <a:tc>
                  <a:txBody>
                    <a:bodyPr/>
                    <a:lstStyle/>
                    <a:p>
                      <a:pPr indent="0" lvl="0" marL="0" marR="0" rtl="0" algn="l">
                        <a:spcBef>
                          <a:spcPts val="0"/>
                        </a:spcBef>
                        <a:spcAft>
                          <a:spcPts val="0"/>
                        </a:spcAft>
                        <a:buNone/>
                      </a:pPr>
                      <a:r>
                        <a:rPr lang="en-US" sz="2000"/>
                        <a:t>Temperature sensor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3.3V</a:t>
                      </a:r>
                      <a:endParaRPr sz="2000"/>
                    </a:p>
                  </a:txBody>
                  <a:tcPr marT="45725" marB="45725" marR="91450" marL="91450"/>
                </a:tc>
                <a:tc>
                  <a:txBody>
                    <a:bodyPr/>
                    <a:lstStyle/>
                    <a:p>
                      <a:pPr indent="0" lvl="0" marL="0" marR="0" rtl="0" algn="l">
                        <a:spcBef>
                          <a:spcPts val="0"/>
                        </a:spcBef>
                        <a:spcAft>
                          <a:spcPts val="0"/>
                        </a:spcAft>
                        <a:buNone/>
                      </a:pPr>
                      <a:r>
                        <a:rPr lang="en-US" sz="2000"/>
                        <a:t>0.01</a:t>
                      </a:r>
                      <a:endParaRPr sz="2000"/>
                    </a:p>
                  </a:txBody>
                  <a:tcPr marT="45725" marB="45725" marR="91450" marL="91450"/>
                </a:tc>
              </a:tr>
              <a:tr h="367900">
                <a:tc>
                  <a:txBody>
                    <a:bodyPr/>
                    <a:lstStyle/>
                    <a:p>
                      <a:pPr indent="0" lvl="0" marL="0" rtl="0" algn="l">
                        <a:spcBef>
                          <a:spcPts val="0"/>
                        </a:spcBef>
                        <a:spcAft>
                          <a:spcPts val="0"/>
                        </a:spcAft>
                        <a:buClr>
                          <a:schemeClr val="dk1"/>
                        </a:buClr>
                        <a:buFont typeface="Arial"/>
                        <a:buNone/>
                      </a:pPr>
                      <a:r>
                        <a:rPr lang="en-US" sz="2000"/>
                        <a:t>SN65HVD75DR</a:t>
                      </a:r>
                      <a:endParaRPr/>
                    </a:p>
                  </a:txBody>
                  <a:tcPr marT="45725" marB="45725" marR="91450" marL="91450"/>
                </a:tc>
                <a:tc>
                  <a:txBody>
                    <a:bodyPr/>
                    <a:lstStyle/>
                    <a:p>
                      <a:pPr indent="0" lvl="0" marL="0" marR="0" rtl="0" algn="l">
                        <a:spcBef>
                          <a:spcPts val="0"/>
                        </a:spcBef>
                        <a:spcAft>
                          <a:spcPts val="0"/>
                        </a:spcAft>
                        <a:buNone/>
                      </a:pPr>
                      <a:r>
                        <a:rPr lang="en-US" sz="2000"/>
                        <a:t>RS-485 transceiver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3.3</a:t>
                      </a:r>
                      <a:r>
                        <a:rPr lang="en-US" sz="2000"/>
                        <a:t>V</a:t>
                      </a:r>
                      <a:endParaRPr sz="2000"/>
                    </a:p>
                  </a:txBody>
                  <a:tcPr marT="45725" marB="45725" marR="91450" marL="91450"/>
                </a:tc>
                <a:tc>
                  <a:txBody>
                    <a:bodyPr/>
                    <a:lstStyle/>
                    <a:p>
                      <a:pPr indent="0" lvl="0" marL="0" marR="0" rtl="0" algn="l">
                        <a:spcBef>
                          <a:spcPts val="0"/>
                        </a:spcBef>
                        <a:spcAft>
                          <a:spcPts val="0"/>
                        </a:spcAft>
                        <a:buNone/>
                      </a:pPr>
                      <a:r>
                        <a:rPr lang="en-US" sz="2000"/>
                        <a:t>1</a:t>
                      </a:r>
                      <a:endParaRPr sz="2000"/>
                    </a:p>
                  </a:txBody>
                  <a:tcPr marT="45725" marB="45725" marR="91450" marL="91450"/>
                </a:tc>
              </a:tr>
              <a:tr h="367900">
                <a:tc>
                  <a:txBody>
                    <a:bodyPr/>
                    <a:lstStyle/>
                    <a:p>
                      <a:pPr indent="0" lvl="0" marL="0" marR="0" rtl="0" algn="l">
                        <a:spcBef>
                          <a:spcPts val="0"/>
                        </a:spcBef>
                        <a:spcAft>
                          <a:spcPts val="0"/>
                        </a:spcAft>
                        <a:buNone/>
                      </a:pPr>
                      <a:r>
                        <a:rPr lang="en-US" sz="2000"/>
                        <a:t>ACS712ELCTR-05B-T</a:t>
                      </a:r>
                      <a:endParaRPr/>
                    </a:p>
                  </a:txBody>
                  <a:tcPr marT="45725" marB="45725" marR="91450" marL="91450"/>
                </a:tc>
                <a:tc>
                  <a:txBody>
                    <a:bodyPr/>
                    <a:lstStyle/>
                    <a:p>
                      <a:pPr indent="0" lvl="0" marL="0" marR="0" rtl="0" algn="l">
                        <a:spcBef>
                          <a:spcPts val="0"/>
                        </a:spcBef>
                        <a:spcAft>
                          <a:spcPts val="0"/>
                        </a:spcAft>
                        <a:buNone/>
                      </a:pPr>
                      <a:r>
                        <a:rPr lang="en-US" sz="2000"/>
                        <a:t>Current sensor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5V</a:t>
                      </a:r>
                      <a:endParaRPr sz="2000"/>
                    </a:p>
                  </a:txBody>
                  <a:tcPr marT="45725" marB="45725" marR="91450" marL="91450"/>
                </a:tc>
                <a:tc>
                  <a:txBody>
                    <a:bodyPr/>
                    <a:lstStyle/>
                    <a:p>
                      <a:pPr indent="0" lvl="0" marL="0" marR="0" rtl="0" algn="l">
                        <a:spcBef>
                          <a:spcPts val="0"/>
                        </a:spcBef>
                        <a:spcAft>
                          <a:spcPts val="0"/>
                        </a:spcAft>
                        <a:buNone/>
                      </a:pPr>
                      <a:r>
                        <a:rPr lang="en-US" sz="2000"/>
                        <a:t>10</a:t>
                      </a:r>
                      <a:endParaRPr sz="2000"/>
                    </a:p>
                  </a:txBody>
                  <a:tcPr marT="45725" marB="45725" marR="91450" marL="91450"/>
                </a:tc>
              </a:tr>
              <a:tr h="367900">
                <a:tc>
                  <a:txBody>
                    <a:bodyPr/>
                    <a:lstStyle/>
                    <a:p>
                      <a:pPr indent="0" lvl="0" marL="0" marR="0" rtl="0" algn="l">
                        <a:spcBef>
                          <a:spcPts val="0"/>
                        </a:spcBef>
                        <a:spcAft>
                          <a:spcPts val="0"/>
                        </a:spcAft>
                        <a:buNone/>
                      </a:pPr>
                      <a:r>
                        <a:rPr lang="en-US" sz="2000"/>
                        <a:t>TF101</a:t>
                      </a:r>
                      <a:endParaRPr sz="2000"/>
                    </a:p>
                  </a:txBody>
                  <a:tcPr marT="45725" marB="45725" marR="91450" marL="91450"/>
                </a:tc>
                <a:tc>
                  <a:txBody>
                    <a:bodyPr/>
                    <a:lstStyle/>
                    <a:p>
                      <a:pPr indent="0" lvl="0" marL="0" marR="0" rtl="0" algn="l">
                        <a:spcBef>
                          <a:spcPts val="0"/>
                        </a:spcBef>
                        <a:spcAft>
                          <a:spcPts val="0"/>
                        </a:spcAft>
                        <a:buNone/>
                      </a:pPr>
                      <a:r>
                        <a:rPr lang="en-US" sz="2000"/>
                        <a:t>SD card</a:t>
                      </a:r>
                      <a:endParaRPr sz="2000"/>
                    </a:p>
                  </a:txBody>
                  <a:tcPr marT="45725" marB="45725" marR="91450" marL="91450"/>
                </a:tc>
                <a:tc>
                  <a:txBody>
                    <a:bodyPr/>
                    <a:lstStyle/>
                    <a:p>
                      <a:pPr indent="0" lvl="0" marL="0" marR="0" rtl="0" algn="l">
                        <a:spcBef>
                          <a:spcPts val="0"/>
                        </a:spcBef>
                        <a:spcAft>
                          <a:spcPts val="0"/>
                        </a:spcAft>
                        <a:buNone/>
                      </a:pPr>
                      <a:r>
                        <a:rPr lang="en-US" sz="2000"/>
                        <a:t>3.3V</a:t>
                      </a:r>
                      <a:endParaRPr sz="2000"/>
                    </a:p>
                  </a:txBody>
                  <a:tcPr marT="45725" marB="45725" marR="91450" marL="91450"/>
                </a:tc>
                <a:tc>
                  <a:txBody>
                    <a:bodyPr/>
                    <a:lstStyle/>
                    <a:p>
                      <a:pPr indent="0" lvl="0" marL="0" marR="0" rtl="0" algn="l">
                        <a:spcBef>
                          <a:spcPts val="0"/>
                        </a:spcBef>
                        <a:spcAft>
                          <a:spcPts val="0"/>
                        </a:spcAft>
                        <a:buNone/>
                      </a:pPr>
                      <a:r>
                        <a:rPr lang="en-US" sz="2000"/>
                        <a:t>150</a:t>
                      </a:r>
                      <a:endParaRPr sz="2000"/>
                    </a:p>
                  </a:txBody>
                  <a:tcPr marT="45725" marB="45725" marR="91450" marL="91450"/>
                </a:tc>
              </a:tr>
              <a:tr h="367900">
                <a:tc>
                  <a:txBody>
                    <a:bodyPr/>
                    <a:lstStyle/>
                    <a:p>
                      <a:pPr indent="0" lvl="0" marL="0" marR="0" rtl="0" algn="l">
                        <a:spcBef>
                          <a:spcPts val="0"/>
                        </a:spcBef>
                        <a:spcAft>
                          <a:spcPts val="0"/>
                        </a:spcAft>
                        <a:buNone/>
                      </a:pPr>
                      <a:r>
                        <a:rPr lang="en-US" sz="2000"/>
                        <a:t>MB85RS2MTAPNF</a:t>
                      </a:r>
                      <a:endParaRPr/>
                    </a:p>
                  </a:txBody>
                  <a:tcPr marT="45725" marB="45725" marR="91450" marL="91450"/>
                </a:tc>
                <a:tc>
                  <a:txBody>
                    <a:bodyPr/>
                    <a:lstStyle/>
                    <a:p>
                      <a:pPr indent="0" lvl="0" marL="0" marR="0" rtl="0" algn="l">
                        <a:spcBef>
                          <a:spcPts val="0"/>
                        </a:spcBef>
                        <a:spcAft>
                          <a:spcPts val="0"/>
                        </a:spcAft>
                        <a:buNone/>
                      </a:pPr>
                      <a:r>
                        <a:rPr lang="en-US" sz="2000"/>
                        <a:t>FRAM</a:t>
                      </a:r>
                      <a:endParaRPr sz="2000"/>
                    </a:p>
                  </a:txBody>
                  <a:tcPr marT="45725" marB="45725" marR="91450" marL="91450"/>
                </a:tc>
                <a:tc>
                  <a:txBody>
                    <a:bodyPr/>
                    <a:lstStyle/>
                    <a:p>
                      <a:pPr indent="0" lvl="0" marL="0" marR="0" rtl="0" algn="l">
                        <a:spcBef>
                          <a:spcPts val="0"/>
                        </a:spcBef>
                        <a:spcAft>
                          <a:spcPts val="0"/>
                        </a:spcAft>
                        <a:buNone/>
                      </a:pPr>
                      <a:r>
                        <a:rPr lang="en-US" sz="2000"/>
                        <a:t>3.3V</a:t>
                      </a:r>
                      <a:endParaRPr sz="2000"/>
                    </a:p>
                  </a:txBody>
                  <a:tcPr marT="45725" marB="45725" marR="91450" marL="91450"/>
                </a:tc>
                <a:tc>
                  <a:txBody>
                    <a:bodyPr/>
                    <a:lstStyle/>
                    <a:p>
                      <a:pPr indent="0" lvl="0" marL="0" marR="0" rtl="0" algn="l">
                        <a:spcBef>
                          <a:spcPts val="0"/>
                        </a:spcBef>
                        <a:spcAft>
                          <a:spcPts val="0"/>
                        </a:spcAft>
                        <a:buNone/>
                      </a:pPr>
                      <a:r>
                        <a:rPr lang="en-US" sz="2000"/>
                        <a:t>2.3</a:t>
                      </a:r>
                      <a:endParaRPr sz="20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6"/>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power dissipation</a:t>
            </a:r>
            <a:endParaRPr/>
          </a:p>
        </p:txBody>
      </p:sp>
      <p:sp>
        <p:nvSpPr>
          <p:cNvPr id="565" name="Google Shape;565;p1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66" name="Google Shape;566;p16"/>
          <p:cNvSpPr txBox="1"/>
          <p:nvPr>
            <p:ph idx="1" type="body"/>
          </p:nvPr>
        </p:nvSpPr>
        <p:spPr>
          <a:xfrm>
            <a:off x="-2" y="5227320"/>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100000"/>
              <a:buNone/>
            </a:pPr>
            <a:r>
              <a:rPr lang="en-US"/>
              <a:t>Table 4: Maximum power dissipation for OBC parts. </a:t>
            </a:r>
            <a:endParaRPr/>
          </a:p>
        </p:txBody>
      </p:sp>
      <p:graphicFrame>
        <p:nvGraphicFramePr>
          <p:cNvPr id="567" name="Google Shape;567;p16"/>
          <p:cNvGraphicFramePr/>
          <p:nvPr/>
        </p:nvGraphicFramePr>
        <p:xfrm>
          <a:off x="-2" y="1630680"/>
          <a:ext cx="3000000" cy="3000000"/>
        </p:xfrm>
        <a:graphic>
          <a:graphicData uri="http://schemas.openxmlformats.org/drawingml/2006/table">
            <a:tbl>
              <a:tblPr bandRow="1" firstRow="1">
                <a:noFill/>
                <a:tableStyleId>{9967CD8D-6697-4692-BB72-67FEA923938F}</a:tableStyleId>
              </a:tblPr>
              <a:tblGrid>
                <a:gridCol w="3048000"/>
                <a:gridCol w="3048000"/>
                <a:gridCol w="3048000"/>
                <a:gridCol w="3048000"/>
              </a:tblGrid>
              <a:tr h="367900">
                <a:tc>
                  <a:txBody>
                    <a:bodyPr/>
                    <a:lstStyle/>
                    <a:p>
                      <a:pPr indent="0" lvl="0" marL="0" marR="0" rtl="0" algn="l">
                        <a:spcBef>
                          <a:spcPts val="0"/>
                        </a:spcBef>
                        <a:spcAft>
                          <a:spcPts val="0"/>
                        </a:spcAft>
                        <a:buNone/>
                      </a:pPr>
                      <a:r>
                        <a:rPr lang="en-US" sz="2400"/>
                        <a:t>Part</a:t>
                      </a:r>
                      <a:endParaRPr sz="2400"/>
                    </a:p>
                  </a:txBody>
                  <a:tcPr marT="45725" marB="45725" marR="91450" marL="91450"/>
                </a:tc>
                <a:tc>
                  <a:txBody>
                    <a:bodyPr/>
                    <a:lstStyle/>
                    <a:p>
                      <a:pPr indent="0" lvl="0" marL="0" marR="0" rtl="0" algn="l">
                        <a:spcBef>
                          <a:spcPts val="0"/>
                        </a:spcBef>
                        <a:spcAft>
                          <a:spcPts val="0"/>
                        </a:spcAft>
                        <a:buNone/>
                      </a:pPr>
                      <a:r>
                        <a:rPr lang="en-US" sz="2400"/>
                        <a:t>Description</a:t>
                      </a:r>
                      <a:endParaRPr sz="2400"/>
                    </a:p>
                  </a:txBody>
                  <a:tcPr marT="45725" marB="45725" marR="91450" marL="91450"/>
                </a:tc>
                <a:tc>
                  <a:txBody>
                    <a:bodyPr/>
                    <a:lstStyle/>
                    <a:p>
                      <a:pPr indent="0" lvl="0" marL="0" marR="0" rtl="0" algn="l">
                        <a:spcBef>
                          <a:spcPts val="0"/>
                        </a:spcBef>
                        <a:spcAft>
                          <a:spcPts val="0"/>
                        </a:spcAft>
                        <a:buNone/>
                      </a:pPr>
                      <a:r>
                        <a:rPr lang="en-US" sz="2400"/>
                        <a:t>Thermal resistance, θja (ºC/W)</a:t>
                      </a:r>
                      <a:endParaRPr sz="2400"/>
                    </a:p>
                  </a:txBody>
                  <a:tcPr marT="45725" marB="45725" marR="91450" marL="91450"/>
                </a:tc>
                <a:tc>
                  <a:txBody>
                    <a:bodyPr/>
                    <a:lstStyle/>
                    <a:p>
                      <a:pPr indent="0" lvl="0" marL="0" marR="0" rtl="0" algn="l">
                        <a:spcBef>
                          <a:spcPts val="0"/>
                        </a:spcBef>
                        <a:spcAft>
                          <a:spcPts val="0"/>
                        </a:spcAft>
                        <a:buNone/>
                      </a:pPr>
                      <a:r>
                        <a:rPr lang="en-US" sz="2400"/>
                        <a:t>Maximum power dissipation (W)</a:t>
                      </a:r>
                      <a:endParaRPr sz="2400"/>
                    </a:p>
                  </a:txBody>
                  <a:tcPr marT="45725" marB="45725" marR="91450" marL="91450"/>
                </a:tc>
              </a:tr>
              <a:tr h="367900">
                <a:tc>
                  <a:txBody>
                    <a:bodyPr/>
                    <a:lstStyle/>
                    <a:p>
                      <a:pPr indent="0" lvl="0" marL="0" marR="0" rtl="0" algn="l">
                        <a:spcBef>
                          <a:spcPts val="0"/>
                        </a:spcBef>
                        <a:spcAft>
                          <a:spcPts val="0"/>
                        </a:spcAft>
                        <a:buNone/>
                      </a:pPr>
                      <a:r>
                        <a:rPr lang="en-US" sz="2000"/>
                        <a:t>STM32H743VIT6</a:t>
                      </a:r>
                      <a:endParaRPr/>
                    </a:p>
                  </a:txBody>
                  <a:tcPr marT="45725" marB="45725" marR="91450" marL="91450"/>
                </a:tc>
                <a:tc>
                  <a:txBody>
                    <a:bodyPr/>
                    <a:lstStyle/>
                    <a:p>
                      <a:pPr indent="0" lvl="0" marL="0" marR="0" rtl="0" algn="l">
                        <a:spcBef>
                          <a:spcPts val="0"/>
                        </a:spcBef>
                        <a:spcAft>
                          <a:spcPts val="0"/>
                        </a:spcAft>
                        <a:buNone/>
                      </a:pPr>
                      <a:r>
                        <a:rPr lang="en-US" sz="2000"/>
                        <a:t>Microcontroller</a:t>
                      </a:r>
                      <a:endParaRPr sz="2000"/>
                    </a:p>
                  </a:txBody>
                  <a:tcPr marT="45725" marB="45725" marR="91450" marL="91450"/>
                </a:tc>
                <a:tc>
                  <a:txBody>
                    <a:bodyPr/>
                    <a:lstStyle/>
                    <a:p>
                      <a:pPr indent="0" lvl="0" marL="0" marR="0" rtl="0" algn="l">
                        <a:spcBef>
                          <a:spcPts val="0"/>
                        </a:spcBef>
                        <a:spcAft>
                          <a:spcPts val="0"/>
                        </a:spcAft>
                        <a:buNone/>
                      </a:pPr>
                      <a:r>
                        <a:rPr lang="en-US" sz="2000"/>
                        <a:t>45</a:t>
                      </a:r>
                      <a:endParaRPr sz="2000"/>
                    </a:p>
                  </a:txBody>
                  <a:tcPr marT="45725" marB="45725" marR="91450" marL="91450"/>
                </a:tc>
                <a:tc>
                  <a:txBody>
                    <a:bodyPr/>
                    <a:lstStyle/>
                    <a:p>
                      <a:pPr indent="0" lvl="0" marL="0" marR="0" rtl="0" algn="l">
                        <a:spcBef>
                          <a:spcPts val="0"/>
                        </a:spcBef>
                        <a:spcAft>
                          <a:spcPts val="0"/>
                        </a:spcAft>
                        <a:buNone/>
                      </a:pPr>
                      <a:r>
                        <a:rPr lang="en-US" sz="2000"/>
                        <a:t>0.889</a:t>
                      </a:r>
                      <a:endParaRPr sz="2000"/>
                    </a:p>
                  </a:txBody>
                  <a:tcPr marT="45725" marB="45725" marR="91450" marL="91450"/>
                </a:tc>
              </a:tr>
              <a:tr h="367900">
                <a:tc>
                  <a:txBody>
                    <a:bodyPr/>
                    <a:lstStyle/>
                    <a:p>
                      <a:pPr indent="0" lvl="0" marL="0" marR="0" rtl="0" algn="l">
                        <a:spcBef>
                          <a:spcPts val="0"/>
                        </a:spcBef>
                        <a:spcAft>
                          <a:spcPts val="0"/>
                        </a:spcAft>
                        <a:buNone/>
                      </a:pPr>
                      <a:r>
                        <a:rPr lang="en-US" sz="2000"/>
                        <a:t>TMP102AIDRLR</a:t>
                      </a:r>
                      <a:endParaRPr/>
                    </a:p>
                  </a:txBody>
                  <a:tcPr marT="45725" marB="45725" marR="91450" marL="91450"/>
                </a:tc>
                <a:tc>
                  <a:txBody>
                    <a:bodyPr/>
                    <a:lstStyle/>
                    <a:p>
                      <a:pPr indent="0" lvl="0" marL="0" marR="0" rtl="0" algn="l">
                        <a:spcBef>
                          <a:spcPts val="0"/>
                        </a:spcBef>
                        <a:spcAft>
                          <a:spcPts val="0"/>
                        </a:spcAft>
                        <a:buNone/>
                      </a:pPr>
                      <a:r>
                        <a:rPr lang="en-US" sz="2000"/>
                        <a:t>Temperature sensor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210.3</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negligible</a:t>
                      </a:r>
                      <a:endParaRPr sz="2000"/>
                    </a:p>
                  </a:txBody>
                  <a:tcPr marT="45725" marB="45725" marR="91450" marL="91450"/>
                </a:tc>
              </a:tr>
              <a:tr h="367900">
                <a:tc>
                  <a:txBody>
                    <a:bodyPr/>
                    <a:lstStyle/>
                    <a:p>
                      <a:pPr indent="0" lvl="0" marL="0" rtl="0" algn="l">
                        <a:spcBef>
                          <a:spcPts val="0"/>
                        </a:spcBef>
                        <a:spcAft>
                          <a:spcPts val="0"/>
                        </a:spcAft>
                        <a:buClr>
                          <a:schemeClr val="dk1"/>
                        </a:buClr>
                        <a:buFont typeface="Arial"/>
                        <a:buNone/>
                      </a:pPr>
                      <a:r>
                        <a:rPr lang="en-US" sz="2000"/>
                        <a:t>SN65HVD75DR</a:t>
                      </a:r>
                      <a:endParaRPr/>
                    </a:p>
                  </a:txBody>
                  <a:tcPr marT="45725" marB="45725" marR="91450" marL="91450"/>
                </a:tc>
                <a:tc>
                  <a:txBody>
                    <a:bodyPr/>
                    <a:lstStyle/>
                    <a:p>
                      <a:pPr indent="0" lvl="0" marL="0" marR="0" rtl="0" algn="l">
                        <a:spcBef>
                          <a:spcPts val="0"/>
                        </a:spcBef>
                        <a:spcAft>
                          <a:spcPts val="0"/>
                        </a:spcAft>
                        <a:buNone/>
                      </a:pPr>
                      <a:r>
                        <a:rPr lang="en-US" sz="2000"/>
                        <a:t>RS-485 transceiver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110.7</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0.23</a:t>
                      </a:r>
                      <a:endParaRPr sz="2000"/>
                    </a:p>
                  </a:txBody>
                  <a:tcPr marT="45725" marB="45725" marR="91450" marL="91450"/>
                </a:tc>
              </a:tr>
              <a:tr h="367900">
                <a:tc>
                  <a:txBody>
                    <a:bodyPr/>
                    <a:lstStyle/>
                    <a:p>
                      <a:pPr indent="0" lvl="0" marL="0" marR="0" rtl="0" algn="l">
                        <a:spcBef>
                          <a:spcPts val="0"/>
                        </a:spcBef>
                        <a:spcAft>
                          <a:spcPts val="0"/>
                        </a:spcAft>
                        <a:buNone/>
                      </a:pPr>
                      <a:r>
                        <a:rPr lang="en-US" sz="2000"/>
                        <a:t>ACS712ELCTR-05B-T</a:t>
                      </a:r>
                      <a:endParaRPr/>
                    </a:p>
                  </a:txBody>
                  <a:tcPr marT="45725" marB="45725" marR="91450" marL="91450"/>
                </a:tc>
                <a:tc>
                  <a:txBody>
                    <a:bodyPr/>
                    <a:lstStyle/>
                    <a:p>
                      <a:pPr indent="0" lvl="0" marL="0" marR="0" rtl="0" algn="l">
                        <a:spcBef>
                          <a:spcPts val="0"/>
                        </a:spcBef>
                        <a:spcAft>
                          <a:spcPts val="0"/>
                        </a:spcAft>
                        <a:buNone/>
                      </a:pPr>
                      <a:r>
                        <a:rPr lang="en-US" sz="2000"/>
                        <a:t>Current sensor</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23</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&lt;0.2</a:t>
                      </a:r>
                      <a:endParaRPr sz="2000"/>
                    </a:p>
                  </a:txBody>
                  <a:tcPr marT="45725" marB="45725" marR="91450" marL="91450"/>
                </a:tc>
              </a:tr>
              <a:tr h="367900">
                <a:tc>
                  <a:txBody>
                    <a:bodyPr/>
                    <a:lstStyle/>
                    <a:p>
                      <a:pPr indent="0" lvl="0" marL="0" marR="0" rtl="0" algn="l">
                        <a:spcBef>
                          <a:spcPts val="0"/>
                        </a:spcBef>
                        <a:spcAft>
                          <a:spcPts val="0"/>
                        </a:spcAft>
                        <a:buNone/>
                      </a:pPr>
                      <a:r>
                        <a:rPr lang="en-US" sz="2000"/>
                        <a:t>MB85RS2MTAPNF</a:t>
                      </a:r>
                      <a:endParaRPr/>
                    </a:p>
                  </a:txBody>
                  <a:tcPr marT="45725" marB="45725" marR="91450" marL="91450"/>
                </a:tc>
                <a:tc>
                  <a:txBody>
                    <a:bodyPr/>
                    <a:lstStyle/>
                    <a:p>
                      <a:pPr indent="0" lvl="0" marL="0" marR="0" rtl="0" algn="l">
                        <a:spcBef>
                          <a:spcPts val="0"/>
                        </a:spcBef>
                        <a:spcAft>
                          <a:spcPts val="0"/>
                        </a:spcAft>
                        <a:buNone/>
                      </a:pPr>
                      <a:r>
                        <a:rPr lang="en-US" sz="2000"/>
                        <a:t>FRAM</a:t>
                      </a:r>
                      <a:endParaRPr sz="2000"/>
                    </a:p>
                  </a:txBody>
                  <a:tcPr marT="45725" marB="45725" marR="91450" marL="91450"/>
                </a:tc>
                <a:tc>
                  <a:txBody>
                    <a:bodyPr/>
                    <a:lstStyle/>
                    <a:p>
                      <a:pPr indent="0" lvl="0" marL="0" marR="0" rtl="0" algn="l">
                        <a:spcBef>
                          <a:spcPts val="0"/>
                        </a:spcBef>
                        <a:spcAft>
                          <a:spcPts val="0"/>
                        </a:spcAft>
                        <a:buNone/>
                      </a:pPr>
                      <a:r>
                        <a:rPr lang="en-US" sz="2000"/>
                        <a:t>Not provided</a:t>
                      </a:r>
                      <a:endParaRPr sz="2000"/>
                    </a:p>
                  </a:txBody>
                  <a:tcPr marT="45725" marB="45725" marR="91450" marL="91450"/>
                </a:tc>
                <a:tc>
                  <a:txBody>
                    <a:bodyPr/>
                    <a:lstStyle/>
                    <a:p>
                      <a:pPr indent="0" lvl="0" marL="0" marR="0" rtl="0" algn="l">
                        <a:spcBef>
                          <a:spcPts val="0"/>
                        </a:spcBef>
                        <a:spcAft>
                          <a:spcPts val="0"/>
                        </a:spcAft>
                        <a:buNone/>
                      </a:pPr>
                      <a:r>
                        <a:rPr lang="en-US" sz="2000"/>
                        <a:t>0.0079</a:t>
                      </a:r>
                      <a:endParaRPr sz="2000"/>
                    </a:p>
                  </a:txBody>
                  <a:tcPr marT="45725" marB="45725" marR="91450" marL="91450"/>
                </a:tc>
              </a:tr>
              <a:tr h="367900">
                <a:tc>
                  <a:txBody>
                    <a:bodyPr/>
                    <a:lstStyle/>
                    <a:p>
                      <a:pPr indent="0" lvl="0" marL="0" marR="0" rtl="0" algn="l">
                        <a:spcBef>
                          <a:spcPts val="0"/>
                        </a:spcBef>
                        <a:spcAft>
                          <a:spcPts val="0"/>
                        </a:spcAft>
                        <a:buNone/>
                      </a:pPr>
                      <a:r>
                        <a:rPr lang="en-US" sz="2000"/>
                        <a:t>TF101</a:t>
                      </a:r>
                      <a:endParaRPr sz="2000"/>
                    </a:p>
                  </a:txBody>
                  <a:tcPr marT="45725" marB="45725" marR="91450" marL="91450"/>
                </a:tc>
                <a:tc>
                  <a:txBody>
                    <a:bodyPr/>
                    <a:lstStyle/>
                    <a:p>
                      <a:pPr indent="0" lvl="0" marL="0" marR="0" rtl="0" algn="l">
                        <a:spcBef>
                          <a:spcPts val="0"/>
                        </a:spcBef>
                        <a:spcAft>
                          <a:spcPts val="0"/>
                        </a:spcAft>
                        <a:buNone/>
                      </a:pPr>
                      <a:r>
                        <a:rPr lang="en-US" sz="2000"/>
                        <a:t>SD card</a:t>
                      </a:r>
                      <a:endParaRPr sz="2000"/>
                    </a:p>
                  </a:txBody>
                  <a:tcPr marT="45725" marB="45725" marR="91450" marL="91450"/>
                </a:tc>
                <a:tc>
                  <a:txBody>
                    <a:bodyPr/>
                    <a:lstStyle/>
                    <a:p>
                      <a:pPr indent="0" lvl="0" marL="0" marR="0" rtl="0" algn="l">
                        <a:spcBef>
                          <a:spcPts val="0"/>
                        </a:spcBef>
                        <a:spcAft>
                          <a:spcPts val="0"/>
                        </a:spcAft>
                        <a:buNone/>
                      </a:pPr>
                      <a:r>
                        <a:rPr lang="en-US" sz="2000"/>
                        <a:t>Not provided</a:t>
                      </a:r>
                      <a:endParaRPr sz="2000"/>
                    </a:p>
                  </a:txBody>
                  <a:tcPr marT="45725" marB="45725" marR="91450" marL="91450"/>
                </a:tc>
                <a:tc>
                  <a:txBody>
                    <a:bodyPr/>
                    <a:lstStyle/>
                    <a:p>
                      <a:pPr indent="0" lvl="0" marL="0" marR="0" rtl="0" algn="l">
                        <a:spcBef>
                          <a:spcPts val="0"/>
                        </a:spcBef>
                        <a:spcAft>
                          <a:spcPts val="0"/>
                        </a:spcAft>
                        <a:buNone/>
                      </a:pPr>
                      <a:r>
                        <a:rPr lang="en-US" sz="2000"/>
                        <a:t>0.495</a:t>
                      </a:r>
                      <a:endParaRPr sz="2000"/>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264adeb27a_2_0"/>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 Technology Readiness</a:t>
            </a:r>
            <a:endParaRPr/>
          </a:p>
        </p:txBody>
      </p:sp>
      <p:sp>
        <p:nvSpPr>
          <p:cNvPr id="573" name="Google Shape;573;g1264adeb27a_2_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74" name="Google Shape;574;g1264adeb27a_2_0"/>
          <p:cNvSpPr txBox="1"/>
          <p:nvPr>
            <p:ph idx="1" type="body"/>
          </p:nvPr>
        </p:nvSpPr>
        <p:spPr>
          <a:xfrm>
            <a:off x="301922" y="4680981"/>
            <a:ext cx="6096001" cy="38126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90000"/>
              </a:lnSpc>
              <a:spcBef>
                <a:spcPts val="0"/>
              </a:spcBef>
              <a:spcAft>
                <a:spcPts val="0"/>
              </a:spcAft>
              <a:buClr>
                <a:schemeClr val="dk1"/>
              </a:buClr>
              <a:buSzPct val="100000"/>
              <a:buNone/>
            </a:pPr>
            <a:r>
              <a:rPr lang="en-US"/>
              <a:t>Table 5: Technology readiness of OBC parts. </a:t>
            </a:r>
            <a:endParaRPr/>
          </a:p>
        </p:txBody>
      </p:sp>
      <p:graphicFrame>
        <p:nvGraphicFramePr>
          <p:cNvPr id="575" name="Google Shape;575;g1264adeb27a_2_0"/>
          <p:cNvGraphicFramePr/>
          <p:nvPr/>
        </p:nvGraphicFramePr>
        <p:xfrm>
          <a:off x="57509" y="1423358"/>
          <a:ext cx="3000000" cy="3000000"/>
        </p:xfrm>
        <a:graphic>
          <a:graphicData uri="http://schemas.openxmlformats.org/drawingml/2006/table">
            <a:tbl>
              <a:tblPr bandRow="1" firstRow="1">
                <a:noFill/>
                <a:tableStyleId>{9967CD8D-6697-4692-BB72-67FEA923938F}</a:tableStyleId>
              </a:tblPr>
              <a:tblGrid>
                <a:gridCol w="3473825"/>
                <a:gridCol w="3473825"/>
              </a:tblGrid>
              <a:tr h="367900">
                <a:tc>
                  <a:txBody>
                    <a:bodyPr/>
                    <a:lstStyle/>
                    <a:p>
                      <a:pPr indent="0" lvl="0" marL="0" marR="0" rtl="0" algn="l">
                        <a:spcBef>
                          <a:spcPts val="0"/>
                        </a:spcBef>
                        <a:spcAft>
                          <a:spcPts val="0"/>
                        </a:spcAft>
                        <a:buNone/>
                      </a:pPr>
                      <a:r>
                        <a:rPr lang="en-US" sz="2400"/>
                        <a:t>Part</a:t>
                      </a:r>
                      <a:endParaRPr sz="2400"/>
                    </a:p>
                  </a:txBody>
                  <a:tcPr marT="45725" marB="45725" marR="91450" marL="91450"/>
                </a:tc>
                <a:tc>
                  <a:txBody>
                    <a:bodyPr/>
                    <a:lstStyle/>
                    <a:p>
                      <a:pPr indent="0" lvl="0" marL="0" marR="0" rtl="0" algn="l">
                        <a:spcBef>
                          <a:spcPts val="0"/>
                        </a:spcBef>
                        <a:spcAft>
                          <a:spcPts val="0"/>
                        </a:spcAft>
                        <a:buNone/>
                      </a:pPr>
                      <a:r>
                        <a:rPr lang="en-US" sz="2400"/>
                        <a:t>TRL level</a:t>
                      </a:r>
                      <a:endParaRPr/>
                    </a:p>
                  </a:txBody>
                  <a:tcPr marT="45725" marB="45725" marR="91450" marL="91450"/>
                </a:tc>
              </a:tr>
              <a:tr h="367900">
                <a:tc>
                  <a:txBody>
                    <a:bodyPr/>
                    <a:lstStyle/>
                    <a:p>
                      <a:pPr indent="0" lvl="0" marL="0" marR="0" rtl="0" algn="l">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Microcontroller</a:t>
                      </a:r>
                      <a:endParaRPr sz="2000"/>
                    </a:p>
                  </a:txBody>
                  <a:tcPr marT="45725" marB="45725" marR="91450" marL="91450"/>
                </a:tc>
                <a:tc>
                  <a:txBody>
                    <a:bodyPr/>
                    <a:lstStyle/>
                    <a:p>
                      <a:pPr indent="0" lvl="0" marL="0" marR="0" rtl="0" algn="l">
                        <a:spcBef>
                          <a:spcPts val="0"/>
                        </a:spcBef>
                        <a:spcAft>
                          <a:spcPts val="0"/>
                        </a:spcAft>
                        <a:buNone/>
                      </a:pPr>
                      <a:r>
                        <a:rPr b="1" lang="en-US" sz="2000"/>
                        <a:t>9 </a:t>
                      </a:r>
                      <a:r>
                        <a:rPr lang="en-US" sz="2000"/>
                        <a:t>– Proven heritage: M6P</a:t>
                      </a:r>
                      <a:endParaRPr sz="2000"/>
                    </a:p>
                  </a:txBody>
                  <a:tcPr marT="45725" marB="45725" marR="91450" marL="91450"/>
                </a:tc>
              </a:tr>
              <a:tr h="367900">
                <a:tc>
                  <a:txBody>
                    <a:bodyPr/>
                    <a:lstStyle/>
                    <a:p>
                      <a:pPr indent="0" lvl="0" marL="0" marR="0" rtl="0" algn="l">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Temperature sensor</a:t>
                      </a:r>
                      <a:endParaRPr sz="2000"/>
                    </a:p>
                  </a:txBody>
                  <a:tcPr marT="45725" marB="45725" marR="91450" marL="91450"/>
                </a:tc>
                <a:tc>
                  <a:txBody>
                    <a:bodyPr/>
                    <a:lstStyle/>
                    <a:p>
                      <a:pPr indent="0" lvl="0" marL="0" marR="0" rtl="0" algn="l">
                        <a:spcBef>
                          <a:spcPts val="0"/>
                        </a:spcBef>
                        <a:spcAft>
                          <a:spcPts val="0"/>
                        </a:spcAft>
                        <a:buNone/>
                      </a:pPr>
                      <a:r>
                        <a:rPr b="1" lang="en-US" sz="2000"/>
                        <a:t>9 </a:t>
                      </a:r>
                      <a:r>
                        <a:rPr lang="en-US" sz="2000"/>
                        <a:t>– Proven heritage: ArduSat</a:t>
                      </a:r>
                      <a:endParaRPr/>
                    </a:p>
                  </a:txBody>
                  <a:tcPr marT="45725" marB="45725" marR="91450" marL="91450"/>
                </a:tc>
              </a:tr>
              <a:tr h="367900">
                <a:tc>
                  <a:txBody>
                    <a:bodyPr/>
                    <a:lstStyle/>
                    <a:p>
                      <a:pPr indent="0" lvl="0" marL="0" marR="0" rtl="0" algn="l">
                        <a:lnSpc>
                          <a:spcPct val="100000"/>
                        </a:lnSpc>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RS-485 transceiver</a:t>
                      </a:r>
                      <a:endParaRPr b="0" i="0" sz="2000" u="none" strike="noStrike">
                        <a:latin typeface="Garamond"/>
                        <a:ea typeface="Garamond"/>
                        <a:cs typeface="Garamond"/>
                        <a:sym typeface="Garamond"/>
                      </a:endParaRPr>
                    </a:p>
                  </a:txBody>
                  <a:tcPr marT="45725" marB="45725" marR="91450" marL="91450"/>
                </a:tc>
                <a:tc>
                  <a:txBody>
                    <a:bodyPr/>
                    <a:lstStyle/>
                    <a:p>
                      <a:pPr indent="0" lvl="0" marL="0" marR="0" rtl="0" algn="l">
                        <a:spcBef>
                          <a:spcPts val="0"/>
                        </a:spcBef>
                        <a:spcAft>
                          <a:spcPts val="0"/>
                        </a:spcAft>
                        <a:buNone/>
                      </a:pPr>
                      <a:r>
                        <a:rPr b="1" lang="en-US" sz="2000"/>
                        <a:t>9</a:t>
                      </a:r>
                      <a:r>
                        <a:rPr b="1" lang="en-US" sz="2000"/>
                        <a:t> </a:t>
                      </a:r>
                      <a:r>
                        <a:rPr lang="en-US" sz="2000"/>
                        <a:t>- Proven heritage: MiRaTA </a:t>
                      </a:r>
                      <a:endParaRPr/>
                    </a:p>
                  </a:txBody>
                  <a:tcPr marT="45725" marB="45725" marR="91450" marL="91450"/>
                </a:tc>
              </a:tr>
              <a:tr h="367900">
                <a:tc>
                  <a:txBody>
                    <a:bodyPr/>
                    <a:lstStyle/>
                    <a:p>
                      <a:pPr indent="0" lvl="0" marL="0" marR="0" rtl="0" algn="l">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Current sensor</a:t>
                      </a:r>
                      <a:endParaRPr sz="1800"/>
                    </a:p>
                  </a:txBody>
                  <a:tcPr marT="45725" marB="45725" marR="91450" marL="91450"/>
                </a:tc>
                <a:tc>
                  <a:txBody>
                    <a:bodyPr/>
                    <a:lstStyle/>
                    <a:p>
                      <a:pPr indent="0" lvl="0" marL="0" marR="0" rtl="0" algn="l">
                        <a:spcBef>
                          <a:spcPts val="0"/>
                        </a:spcBef>
                        <a:spcAft>
                          <a:spcPts val="0"/>
                        </a:spcAft>
                        <a:buClr>
                          <a:schemeClr val="dk1"/>
                        </a:buClr>
                        <a:buSzPts val="2000"/>
                        <a:buFont typeface="Garamond"/>
                        <a:buNone/>
                      </a:pPr>
                      <a:r>
                        <a:rPr b="1" i="0" lang="en-US" sz="2000" u="none" strike="noStrike">
                          <a:latin typeface="Garamond"/>
                          <a:ea typeface="Garamond"/>
                          <a:cs typeface="Garamond"/>
                          <a:sym typeface="Garamond"/>
                        </a:rPr>
                        <a:t>5 </a:t>
                      </a:r>
                      <a:r>
                        <a:rPr b="0" i="0" lang="en-US" sz="2000" u="none" strike="noStrike">
                          <a:latin typeface="Garamond"/>
                          <a:ea typeface="Garamond"/>
                          <a:cs typeface="Garamond"/>
                          <a:sym typeface="Garamond"/>
                        </a:rPr>
                        <a:t>- Component validation</a:t>
                      </a:r>
                      <a:endParaRPr sz="1800"/>
                    </a:p>
                  </a:txBody>
                  <a:tcPr marT="45725" marB="45725" marR="91450" marL="91450"/>
                </a:tc>
              </a:tr>
              <a:tr h="367900">
                <a:tc>
                  <a:txBody>
                    <a:bodyPr/>
                    <a:lstStyle/>
                    <a:p>
                      <a:pPr indent="0" lvl="0" marL="0" marR="0" rtl="0" algn="l">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FRAM</a:t>
                      </a:r>
                      <a:endParaRPr sz="2000"/>
                    </a:p>
                  </a:txBody>
                  <a:tcPr marT="45725" marB="45725" marR="91450" marL="91450"/>
                </a:tc>
                <a:tc>
                  <a:txBody>
                    <a:bodyPr/>
                    <a:lstStyle/>
                    <a:p>
                      <a:pPr indent="0" lvl="0" marL="0" marR="0" rtl="0" algn="l">
                        <a:spcBef>
                          <a:spcPts val="0"/>
                        </a:spcBef>
                        <a:spcAft>
                          <a:spcPts val="0"/>
                        </a:spcAft>
                        <a:buClr>
                          <a:schemeClr val="dk1"/>
                        </a:buClr>
                        <a:buSzPts val="2000"/>
                        <a:buFont typeface="Garamond"/>
                        <a:buNone/>
                      </a:pPr>
                      <a:r>
                        <a:rPr b="1" i="0" lang="en-US" sz="2000" u="none" strike="noStrike">
                          <a:latin typeface="Garamond"/>
                          <a:ea typeface="Garamond"/>
                          <a:cs typeface="Garamond"/>
                          <a:sym typeface="Garamond"/>
                        </a:rPr>
                        <a:t>5 </a:t>
                      </a:r>
                      <a:r>
                        <a:rPr b="0" i="0" lang="en-US" sz="2000" u="none" strike="noStrike">
                          <a:latin typeface="Garamond"/>
                          <a:ea typeface="Garamond"/>
                          <a:cs typeface="Garamond"/>
                          <a:sym typeface="Garamond"/>
                        </a:rPr>
                        <a:t>- Component validation</a:t>
                      </a:r>
                      <a:endParaRPr sz="1800"/>
                    </a:p>
                  </a:txBody>
                  <a:tcPr marT="45725" marB="45725" marR="91450" marL="91450"/>
                </a:tc>
              </a:tr>
              <a:tr h="367900">
                <a:tc>
                  <a:txBody>
                    <a:bodyPr/>
                    <a:lstStyle/>
                    <a:p>
                      <a:pPr indent="0" lvl="0" marL="0" marR="0" rtl="0" algn="l">
                        <a:spcBef>
                          <a:spcPts val="0"/>
                        </a:spcBef>
                        <a:spcAft>
                          <a:spcPts val="0"/>
                        </a:spcAft>
                        <a:buClr>
                          <a:schemeClr val="dk1"/>
                        </a:buClr>
                        <a:buSzPts val="2000"/>
                        <a:buFont typeface="Garamond"/>
                        <a:buNone/>
                      </a:pPr>
                      <a:r>
                        <a:rPr b="0" i="0" lang="en-US" sz="2000" u="none" strike="noStrike">
                          <a:latin typeface="Garamond"/>
                          <a:ea typeface="Garamond"/>
                          <a:cs typeface="Garamond"/>
                          <a:sym typeface="Garamond"/>
                        </a:rPr>
                        <a:t>SD card</a:t>
                      </a:r>
                      <a:endParaRPr sz="1800"/>
                    </a:p>
                  </a:txBody>
                  <a:tcPr marT="45725" marB="45725" marR="91450" marL="91450"/>
                </a:tc>
                <a:tc>
                  <a:txBody>
                    <a:bodyPr/>
                    <a:lstStyle/>
                    <a:p>
                      <a:pPr indent="0" lvl="0" marL="0" marR="0" rtl="0" algn="l">
                        <a:spcBef>
                          <a:spcPts val="0"/>
                        </a:spcBef>
                        <a:spcAft>
                          <a:spcPts val="0"/>
                        </a:spcAft>
                        <a:buClr>
                          <a:schemeClr val="dk1"/>
                        </a:buClr>
                        <a:buSzPts val="2000"/>
                        <a:buFont typeface="Garamond"/>
                        <a:buNone/>
                      </a:pPr>
                      <a:r>
                        <a:rPr b="1" i="0" lang="en-US" sz="2000" u="none" strike="noStrike">
                          <a:latin typeface="Garamond"/>
                          <a:ea typeface="Garamond"/>
                          <a:cs typeface="Garamond"/>
                          <a:sym typeface="Garamond"/>
                        </a:rPr>
                        <a:t>5 </a:t>
                      </a:r>
                      <a:r>
                        <a:rPr b="0" i="0" lang="en-US" sz="2000" u="none" strike="noStrike">
                          <a:latin typeface="Garamond"/>
                          <a:ea typeface="Garamond"/>
                          <a:cs typeface="Garamond"/>
                          <a:sym typeface="Garamond"/>
                        </a:rPr>
                        <a:t>- Component validation</a:t>
                      </a:r>
                      <a:endParaRPr sz="1800"/>
                    </a:p>
                  </a:txBody>
                  <a:tcPr marT="45725" marB="45725" marR="91450" marL="91450"/>
                </a:tc>
              </a:tr>
            </a:tbl>
          </a:graphicData>
        </a:graphic>
      </p:graphicFrame>
      <p:sp>
        <p:nvSpPr>
          <p:cNvPr id="576" name="Google Shape;576;g1264adeb27a_2_0"/>
          <p:cNvSpPr txBox="1"/>
          <p:nvPr/>
        </p:nvSpPr>
        <p:spPr>
          <a:xfrm>
            <a:off x="8405004" y="5543909"/>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Garamond"/>
                <a:ea typeface="Garamond"/>
                <a:cs typeface="Garamond"/>
                <a:sym typeface="Garamond"/>
              </a:rPr>
              <a:t>Fig 5: NASA TRL levels</a:t>
            </a:r>
            <a:endParaRPr/>
          </a:p>
        </p:txBody>
      </p:sp>
      <p:pic>
        <p:nvPicPr>
          <p:cNvPr descr="Graphical user interface, application&#10;&#10;Description automatically generated" id="577" name="Google Shape;577;g1264adeb27a_2_0"/>
          <p:cNvPicPr preferRelativeResize="0"/>
          <p:nvPr/>
        </p:nvPicPr>
        <p:blipFill rotWithShape="1">
          <a:blip r:embed="rId3">
            <a:alphaModFix/>
          </a:blip>
          <a:srcRect b="13709" l="12410" r="-12409" t="-13710"/>
          <a:stretch/>
        </p:blipFill>
        <p:spPr>
          <a:xfrm>
            <a:off x="7456099" y="1038936"/>
            <a:ext cx="3994029" cy="43488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Functions</a:t>
            </a:r>
            <a:endParaRPr/>
          </a:p>
        </p:txBody>
      </p:sp>
      <p:sp>
        <p:nvSpPr>
          <p:cNvPr id="455" name="Google Shape;455;p2"/>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•Recording and storage of telemetry and satellite payload data.</a:t>
            </a:r>
            <a:endParaRPr/>
          </a:p>
          <a:p>
            <a:pPr indent="0" lvl="0" marL="0" rtl="0" algn="l">
              <a:lnSpc>
                <a:spcPct val="90000"/>
              </a:lnSpc>
              <a:spcBef>
                <a:spcPts val="1000"/>
              </a:spcBef>
              <a:spcAft>
                <a:spcPts val="0"/>
              </a:spcAft>
              <a:buClr>
                <a:schemeClr val="dk1"/>
              </a:buClr>
              <a:buSzPts val="2400"/>
              <a:buNone/>
            </a:pPr>
            <a:r>
              <a:rPr lang="en-US" sz="2400"/>
              <a:t>•Encoding and decoding of data packets to and from the ground station.</a:t>
            </a:r>
            <a:endParaRPr/>
          </a:p>
          <a:p>
            <a:pPr indent="0" lvl="0" marL="0" rtl="0" algn="l">
              <a:lnSpc>
                <a:spcPct val="90000"/>
              </a:lnSpc>
              <a:spcBef>
                <a:spcPts val="1000"/>
              </a:spcBef>
              <a:spcAft>
                <a:spcPts val="0"/>
              </a:spcAft>
              <a:buClr>
                <a:schemeClr val="dk1"/>
              </a:buClr>
              <a:buSzPts val="2400"/>
              <a:buNone/>
            </a:pPr>
            <a:r>
              <a:rPr lang="en-US" sz="2400"/>
              <a:t>•Processing of commands from the GS.</a:t>
            </a:r>
            <a:endParaRPr/>
          </a:p>
          <a:p>
            <a:pPr indent="0" lvl="0" marL="0" rtl="0" algn="l">
              <a:lnSpc>
                <a:spcPct val="90000"/>
              </a:lnSpc>
              <a:spcBef>
                <a:spcPts val="1000"/>
              </a:spcBef>
              <a:spcAft>
                <a:spcPts val="0"/>
              </a:spcAft>
              <a:buClr>
                <a:schemeClr val="dk1"/>
              </a:buClr>
              <a:buSzPts val="2400"/>
              <a:buNone/>
            </a:pPr>
            <a:r>
              <a:rPr lang="en-US" sz="2400"/>
              <a:t>•Monitoring other subsystems.</a:t>
            </a:r>
            <a:endParaRPr/>
          </a:p>
          <a:p>
            <a:pPr indent="0" lvl="0" marL="0" rtl="0" algn="l">
              <a:lnSpc>
                <a:spcPct val="90000"/>
              </a:lnSpc>
              <a:spcBef>
                <a:spcPts val="1000"/>
              </a:spcBef>
              <a:spcAft>
                <a:spcPts val="0"/>
              </a:spcAft>
              <a:buClr>
                <a:schemeClr val="dk1"/>
              </a:buClr>
              <a:buSzPts val="2400"/>
              <a:buNone/>
            </a:pPr>
            <a:r>
              <a:rPr lang="en-US" sz="2400"/>
              <a:t>•Implementing watchdog functions.</a:t>
            </a:r>
            <a:endParaRPr/>
          </a:p>
          <a:p>
            <a:pPr indent="0" lvl="0" marL="0" rtl="0" algn="l">
              <a:lnSpc>
                <a:spcPct val="90000"/>
              </a:lnSpc>
              <a:spcBef>
                <a:spcPts val="1000"/>
              </a:spcBef>
              <a:spcAft>
                <a:spcPts val="0"/>
              </a:spcAft>
              <a:buClr>
                <a:schemeClr val="dk1"/>
              </a:buClr>
              <a:buSzPts val="2400"/>
              <a:buNone/>
            </a:pPr>
            <a:r>
              <a:rPr lang="en-US" sz="2400"/>
              <a:t>•Controlling the orientation of the satellite within its orbit.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7"/>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a:t>
            </a:r>
            <a:endParaRPr/>
          </a:p>
        </p:txBody>
      </p:sp>
      <p:sp>
        <p:nvSpPr>
          <p:cNvPr id="583" name="Google Shape;583;p17"/>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84" name="Google Shape;584;p17"/>
          <p:cNvPicPr preferRelativeResize="0"/>
          <p:nvPr>
            <p:ph idx="2" type="tbl"/>
          </p:nvPr>
        </p:nvPicPr>
        <p:blipFill rotWithShape="1">
          <a:blip r:embed="rId3">
            <a:alphaModFix/>
          </a:blip>
          <a:srcRect b="0" l="0" r="0" t="0"/>
          <a:stretch/>
        </p:blipFill>
        <p:spPr>
          <a:xfrm>
            <a:off x="3062287" y="1227931"/>
            <a:ext cx="6067425" cy="399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8"/>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a:t>
            </a:r>
            <a:endParaRPr/>
          </a:p>
        </p:txBody>
      </p:sp>
      <p:sp>
        <p:nvSpPr>
          <p:cNvPr id="590" name="Google Shape;590;p18"/>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91" name="Google Shape;591;p18"/>
          <p:cNvPicPr preferRelativeResize="0"/>
          <p:nvPr/>
        </p:nvPicPr>
        <p:blipFill rotWithShape="1">
          <a:blip r:embed="rId3">
            <a:alphaModFix/>
          </a:blip>
          <a:srcRect b="0" l="0" r="0" t="0"/>
          <a:stretch/>
        </p:blipFill>
        <p:spPr>
          <a:xfrm>
            <a:off x="3048000" y="1533525"/>
            <a:ext cx="6096000" cy="379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9"/>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a:t>
            </a:r>
            <a:endParaRPr/>
          </a:p>
        </p:txBody>
      </p:sp>
      <p:sp>
        <p:nvSpPr>
          <p:cNvPr id="597" name="Google Shape;597;p19"/>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98" name="Google Shape;598;p19"/>
          <p:cNvPicPr preferRelativeResize="0"/>
          <p:nvPr/>
        </p:nvPicPr>
        <p:blipFill rotWithShape="1">
          <a:blip r:embed="rId3">
            <a:alphaModFix/>
          </a:blip>
          <a:srcRect b="0" l="0" r="0" t="0"/>
          <a:stretch/>
        </p:blipFill>
        <p:spPr>
          <a:xfrm>
            <a:off x="2933700" y="1028700"/>
            <a:ext cx="6324600" cy="48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0"/>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a:t>
            </a:r>
            <a:endParaRPr/>
          </a:p>
        </p:txBody>
      </p:sp>
      <p:sp>
        <p:nvSpPr>
          <p:cNvPr id="604" name="Google Shape;604;p2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05" name="Google Shape;605;p20"/>
          <p:cNvPicPr preferRelativeResize="0"/>
          <p:nvPr/>
        </p:nvPicPr>
        <p:blipFill rotWithShape="1">
          <a:blip r:embed="rId3">
            <a:alphaModFix/>
          </a:blip>
          <a:srcRect b="0" l="0" r="0" t="0"/>
          <a:stretch/>
        </p:blipFill>
        <p:spPr>
          <a:xfrm>
            <a:off x="3000375" y="1562100"/>
            <a:ext cx="6191250" cy="373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1"/>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a:t>
            </a:r>
            <a:endParaRPr/>
          </a:p>
        </p:txBody>
      </p:sp>
      <p:sp>
        <p:nvSpPr>
          <p:cNvPr id="611" name="Google Shape;611;p21"/>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12" name="Google Shape;612;p21"/>
          <p:cNvPicPr preferRelativeResize="0"/>
          <p:nvPr/>
        </p:nvPicPr>
        <p:blipFill rotWithShape="1">
          <a:blip r:embed="rId3">
            <a:alphaModFix/>
          </a:blip>
          <a:srcRect b="0" l="0" r="0" t="0"/>
          <a:stretch/>
        </p:blipFill>
        <p:spPr>
          <a:xfrm>
            <a:off x="2690812" y="1023937"/>
            <a:ext cx="6810375" cy="4810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2"/>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BOM summary</a:t>
            </a:r>
            <a:endParaRPr/>
          </a:p>
        </p:txBody>
      </p:sp>
      <p:sp>
        <p:nvSpPr>
          <p:cNvPr id="618" name="Google Shape;618;p2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19" name="Google Shape;619;p22"/>
          <p:cNvPicPr preferRelativeResize="0"/>
          <p:nvPr/>
        </p:nvPicPr>
        <p:blipFill>
          <a:blip r:embed="rId3">
            <a:alphaModFix/>
          </a:blip>
          <a:stretch>
            <a:fillRect/>
          </a:stretch>
        </p:blipFill>
        <p:spPr>
          <a:xfrm>
            <a:off x="2665077" y="1180761"/>
            <a:ext cx="6861850" cy="449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2a57f9e5a4_7_89"/>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Hardware Design – The Process</a:t>
            </a:r>
            <a:endParaRPr/>
          </a:p>
        </p:txBody>
      </p:sp>
      <p:sp>
        <p:nvSpPr>
          <p:cNvPr id="625" name="Google Shape;625;g12a57f9e5a4_7_89"/>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After defining the OBC’s architecture, design began shortly after.</a:t>
            </a:r>
            <a:endParaRPr/>
          </a:p>
          <a:p>
            <a:pPr indent="-228600" lvl="0" marL="228600" rtl="0" algn="l">
              <a:lnSpc>
                <a:spcPct val="90000"/>
              </a:lnSpc>
              <a:spcBef>
                <a:spcPts val="1000"/>
              </a:spcBef>
              <a:spcAft>
                <a:spcPts val="0"/>
              </a:spcAft>
              <a:buClr>
                <a:schemeClr val="dk1"/>
              </a:buClr>
              <a:buSzPts val="2800"/>
              <a:buChar char="•"/>
            </a:pPr>
            <a:r>
              <a:rPr lang="en-US"/>
              <a:t>The design is being guided by the relevant hardware development application guides from the part manufacturers.</a:t>
            </a:r>
            <a:endParaRPr/>
          </a:p>
          <a:p>
            <a:pPr indent="-228600" lvl="0" marL="228600" rtl="0" algn="l">
              <a:lnSpc>
                <a:spcPct val="90000"/>
              </a:lnSpc>
              <a:spcBef>
                <a:spcPts val="1000"/>
              </a:spcBef>
              <a:spcAft>
                <a:spcPts val="0"/>
              </a:spcAft>
              <a:buClr>
                <a:schemeClr val="dk1"/>
              </a:buClr>
              <a:buSzPts val="2800"/>
              <a:buChar char="•"/>
            </a:pPr>
            <a:r>
              <a:rPr lang="en-US"/>
              <a:t>To ensure the design is manufacturable by the fabricator, JLCPCB, all our design constraints such as spacings and via sizes are safely within their manufacturing capabilities.</a:t>
            </a:r>
            <a:endParaRPr/>
          </a:p>
        </p:txBody>
      </p:sp>
      <p:pic>
        <p:nvPicPr>
          <p:cNvPr id="626" name="Google Shape;626;g12a57f9e5a4_7_89"/>
          <p:cNvPicPr preferRelativeResize="0"/>
          <p:nvPr/>
        </p:nvPicPr>
        <p:blipFill rotWithShape="1">
          <a:blip r:embed="rId3">
            <a:alphaModFix/>
          </a:blip>
          <a:srcRect b="0" l="0" r="0" t="0"/>
          <a:stretch/>
        </p:blipFill>
        <p:spPr>
          <a:xfrm>
            <a:off x="-1" y="3878263"/>
            <a:ext cx="12192000" cy="1270000"/>
          </a:xfrm>
          <a:prstGeom prst="rect">
            <a:avLst/>
          </a:prstGeom>
          <a:noFill/>
          <a:ln>
            <a:noFill/>
          </a:ln>
        </p:spPr>
      </p:pic>
      <p:sp>
        <p:nvSpPr>
          <p:cNvPr id="627" name="Google Shape;627;g12a57f9e5a4_7_89"/>
          <p:cNvSpPr txBox="1"/>
          <p:nvPr/>
        </p:nvSpPr>
        <p:spPr>
          <a:xfrm>
            <a:off x="0" y="5302467"/>
            <a:ext cx="12192000" cy="42254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Garamond"/>
                <a:ea typeface="Garamond"/>
                <a:cs typeface="Garamond"/>
                <a:sym typeface="Garamond"/>
              </a:rPr>
              <a:t>Fig 1: OBC hardware design process</a:t>
            </a:r>
            <a:endParaRPr b="0" i="0" sz="2800" u="none" cap="none" strike="noStrike">
              <a:solidFill>
                <a:schemeClr val="dk1"/>
              </a:solidFill>
              <a:latin typeface="Garamond"/>
              <a:ea typeface="Garamond"/>
              <a:cs typeface="Garamond"/>
              <a:sym typeface="Garamond"/>
            </a:endParaRPr>
          </a:p>
        </p:txBody>
      </p:sp>
      <p:sp>
        <p:nvSpPr>
          <p:cNvPr id="628" name="Google Shape;628;g12a57f9e5a4_7_89"/>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2a57f9e5a4_7_98"/>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Hardware Design – Initial Design</a:t>
            </a:r>
            <a:endParaRPr/>
          </a:p>
        </p:txBody>
      </p:sp>
      <p:sp>
        <p:nvSpPr>
          <p:cNvPr id="634" name="Google Shape;634;g12a57f9e5a4_7_98"/>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The OBC team intends to develop two designs, where the second will be an improvement of the first. </a:t>
            </a:r>
            <a:endParaRPr/>
          </a:p>
          <a:p>
            <a:pPr indent="-228600" lvl="0" marL="228600" rtl="0" algn="l">
              <a:lnSpc>
                <a:spcPct val="90000"/>
              </a:lnSpc>
              <a:spcBef>
                <a:spcPts val="1000"/>
              </a:spcBef>
              <a:spcAft>
                <a:spcPts val="0"/>
              </a:spcAft>
              <a:buClr>
                <a:schemeClr val="dk1"/>
              </a:buClr>
              <a:buSzPts val="2800"/>
              <a:buChar char="•"/>
            </a:pPr>
            <a:r>
              <a:rPr lang="en-US"/>
              <a:t>This first design will incorporate some added features for testing and fault-finding. This will help to gather necessary data that can be used to improve the next design, and ‘debug’. These features include:</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extra test points along communication buses – Signal properties will be investigated with an oscilloscope. </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Extra LEDs </a:t>
            </a:r>
            <a:endParaRPr/>
          </a:p>
          <a:p>
            <a:pPr indent="-228600" lvl="0" marL="228600" rtl="0" algn="l">
              <a:lnSpc>
                <a:spcPct val="90000"/>
              </a:lnSpc>
              <a:spcBef>
                <a:spcPts val="1000"/>
              </a:spcBef>
              <a:spcAft>
                <a:spcPts val="0"/>
              </a:spcAft>
              <a:buClr>
                <a:schemeClr val="dk1"/>
              </a:buClr>
              <a:buSzPts val="2800"/>
              <a:buChar char="•"/>
            </a:pPr>
            <a:r>
              <a:rPr lang="en-US"/>
              <a:t>Using the knowledge gained from the first design, the second one will be optimized for performance.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35" name="Google Shape;635;g12a57f9e5a4_7_98"/>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2a57f9e5a4_7_104"/>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Hardware Design – Software and the Schematic</a:t>
            </a:r>
            <a:endParaRPr/>
          </a:p>
        </p:txBody>
      </p:sp>
      <p:sp>
        <p:nvSpPr>
          <p:cNvPr id="641" name="Google Shape;641;g12a57f9e5a4_7_104"/>
          <p:cNvSpPr txBox="1"/>
          <p:nvPr>
            <p:ph idx="1" type="body"/>
          </p:nvPr>
        </p:nvSpPr>
        <p:spPr>
          <a:xfrm>
            <a:off x="170065" y="1143000"/>
            <a:ext cx="11851870" cy="46897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Altium Designer has been preferred for these designs because:</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It has advanced part-searching tools which save time that would be spent on individually searching for CAD models.</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Superior UI to other ECAD software makes the design process faster.</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It is used by Sayari Labs. In case we would require them to review our designs, it helps to have both teams using the same design software.</a:t>
            </a:r>
            <a:endParaRPr/>
          </a:p>
          <a:p>
            <a:pPr indent="-228600" lvl="0" marL="228600" rtl="0" algn="l">
              <a:lnSpc>
                <a:spcPct val="90000"/>
              </a:lnSpc>
              <a:spcBef>
                <a:spcPts val="1000"/>
              </a:spcBef>
              <a:spcAft>
                <a:spcPts val="0"/>
              </a:spcAft>
              <a:buClr>
                <a:schemeClr val="dk1"/>
              </a:buClr>
              <a:buSzPct val="100000"/>
              <a:buChar char="•"/>
            </a:pPr>
            <a:r>
              <a:rPr lang="en-US"/>
              <a:t>The software is free for students, and so this comes at no extra cost.</a:t>
            </a:r>
            <a:endParaRPr/>
          </a:p>
          <a:p>
            <a:pPr indent="-228600" lvl="0" marL="228600" rtl="0" algn="l">
              <a:lnSpc>
                <a:spcPct val="90000"/>
              </a:lnSpc>
              <a:spcBef>
                <a:spcPts val="1000"/>
              </a:spcBef>
              <a:spcAft>
                <a:spcPts val="0"/>
              </a:spcAft>
              <a:buClr>
                <a:schemeClr val="dk1"/>
              </a:buClr>
              <a:buSzPct val="100000"/>
              <a:buChar char="•"/>
            </a:pPr>
            <a:r>
              <a:rPr lang="en-US"/>
              <a:t>The schematic has three sheets: </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The MCU and it’s system components</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Sensors, External memories, and the RS-485 transceiver</a:t>
            </a:r>
            <a:endParaRPr/>
          </a:p>
          <a:p>
            <a:pPr indent="-571500" lvl="0" marL="571500" rtl="0" algn="l">
              <a:lnSpc>
                <a:spcPct val="90000"/>
              </a:lnSpc>
              <a:spcBef>
                <a:spcPts val="1000"/>
              </a:spcBef>
              <a:spcAft>
                <a:spcPts val="0"/>
              </a:spcAft>
              <a:buClr>
                <a:schemeClr val="dk1"/>
              </a:buClr>
              <a:buSzPct val="100000"/>
              <a:buFont typeface="Garamond"/>
              <a:buAutoNum type="romanLcPeriod"/>
            </a:pPr>
            <a:r>
              <a:rPr lang="en-US"/>
              <a:t>Connectors to other boards</a:t>
            </a:r>
            <a:endParaRPr/>
          </a:p>
          <a:p>
            <a:pPr indent="0" lvl="0" marL="0" rtl="0" algn="l">
              <a:lnSpc>
                <a:spcPct val="90000"/>
              </a:lnSpc>
              <a:spcBef>
                <a:spcPts val="1000"/>
              </a:spcBef>
              <a:spcAft>
                <a:spcPts val="0"/>
              </a:spcAft>
              <a:buClr>
                <a:schemeClr val="dk1"/>
              </a:buClr>
              <a:buSzPct val="100000"/>
              <a:buNone/>
            </a:pPr>
            <a:r>
              <a:t/>
            </a:r>
            <a:endParaRPr/>
          </a:p>
        </p:txBody>
      </p:sp>
      <p:sp>
        <p:nvSpPr>
          <p:cNvPr id="642" name="Google Shape;642;g12a57f9e5a4_7_104"/>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2a57f9e5a4_7_110"/>
          <p:cNvSpPr txBox="1"/>
          <p:nvPr>
            <p:ph type="title"/>
          </p:nvPr>
        </p:nvSpPr>
        <p:spPr>
          <a:xfrm>
            <a:off x="-2" y="0"/>
            <a:ext cx="12192001" cy="10152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t/>
            </a:r>
            <a:endParaRPr/>
          </a:p>
        </p:txBody>
      </p:sp>
      <p:pic>
        <p:nvPicPr>
          <p:cNvPr descr="Diagram, schematic&#10;&#10;Description automatically generated" id="648" name="Google Shape;648;g12a57f9e5a4_7_110"/>
          <p:cNvPicPr preferRelativeResize="0"/>
          <p:nvPr>
            <p:ph idx="2" type="pic"/>
          </p:nvPr>
        </p:nvPicPr>
        <p:blipFill rotWithShape="1">
          <a:blip r:embed="rId3">
            <a:alphaModFix/>
          </a:blip>
          <a:srcRect b="7998" l="890" r="1183" t="2978"/>
          <a:stretch/>
        </p:blipFill>
        <p:spPr>
          <a:xfrm>
            <a:off x="2206811" y="162910"/>
            <a:ext cx="7778374" cy="5373300"/>
          </a:xfrm>
          <a:prstGeom prst="rect">
            <a:avLst/>
          </a:prstGeom>
          <a:noFill/>
          <a:ln>
            <a:noFill/>
          </a:ln>
        </p:spPr>
      </p:pic>
      <p:sp>
        <p:nvSpPr>
          <p:cNvPr id="649" name="Google Shape;649;g12a57f9e5a4_7_110"/>
          <p:cNvSpPr txBox="1"/>
          <p:nvPr>
            <p:ph idx="3" type="body"/>
          </p:nvPr>
        </p:nvSpPr>
        <p:spPr>
          <a:xfrm>
            <a:off x="-2" y="5536210"/>
            <a:ext cx="12021937" cy="42254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a:t>Fig 2: Schematic Sheet with the STM32 MCU’s system</a:t>
            </a:r>
            <a:endParaRPr/>
          </a:p>
        </p:txBody>
      </p:sp>
      <p:sp>
        <p:nvSpPr>
          <p:cNvPr id="650" name="Google Shape;650;g12a57f9e5a4_7_11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2543c7f0bd_3_89"/>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System architecture</a:t>
            </a:r>
            <a:endParaRPr/>
          </a:p>
        </p:txBody>
      </p:sp>
      <p:sp>
        <p:nvSpPr>
          <p:cNvPr id="461" name="Google Shape;461;g12543c7f0bd_3_89"/>
          <p:cNvSpPr txBox="1"/>
          <p:nvPr>
            <p:ph idx="3" type="body"/>
          </p:nvPr>
        </p:nvSpPr>
        <p:spPr>
          <a:xfrm>
            <a:off x="-1" y="5745276"/>
            <a:ext cx="12192000" cy="42254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a:t>Fig 1: System architecture as seen by the OBC</a:t>
            </a:r>
            <a:endParaRPr/>
          </a:p>
        </p:txBody>
      </p:sp>
      <p:pic>
        <p:nvPicPr>
          <p:cNvPr descr="Diagram&#10;&#10;Description automatically generated" id="462" name="Google Shape;462;g12543c7f0bd_3_89"/>
          <p:cNvPicPr preferRelativeResize="0"/>
          <p:nvPr>
            <p:ph idx="2" type="pic"/>
          </p:nvPr>
        </p:nvPicPr>
        <p:blipFill rotWithShape="1">
          <a:blip r:embed="rId3">
            <a:alphaModFix/>
          </a:blip>
          <a:srcRect b="2508" l="1364" r="-1363" t="2442"/>
          <a:stretch/>
        </p:blipFill>
        <p:spPr>
          <a:xfrm>
            <a:off x="1925782" y="1011894"/>
            <a:ext cx="8735290" cy="48342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2a57f9e5a4_7_117"/>
          <p:cNvSpPr txBox="1"/>
          <p:nvPr>
            <p:ph type="title"/>
          </p:nvPr>
        </p:nvSpPr>
        <p:spPr>
          <a:xfrm>
            <a:off x="-2" y="0"/>
            <a:ext cx="12192001" cy="10152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t/>
            </a:r>
            <a:endParaRPr/>
          </a:p>
        </p:txBody>
      </p:sp>
      <p:sp>
        <p:nvSpPr>
          <p:cNvPr id="656" name="Google Shape;656;g12a57f9e5a4_7_117"/>
          <p:cNvSpPr txBox="1"/>
          <p:nvPr>
            <p:ph idx="3" type="body"/>
          </p:nvPr>
        </p:nvSpPr>
        <p:spPr>
          <a:xfrm>
            <a:off x="-2" y="5536210"/>
            <a:ext cx="12021937" cy="42254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a:t>Fig 3: Schematic Sheet with sensors, memories and the RS-485 transceiver</a:t>
            </a:r>
            <a:endParaRPr/>
          </a:p>
        </p:txBody>
      </p:sp>
      <p:pic>
        <p:nvPicPr>
          <p:cNvPr descr="Diagram, schematic&#10;&#10;Description automatically generated" id="657" name="Google Shape;657;g12a57f9e5a4_7_117"/>
          <p:cNvPicPr preferRelativeResize="0"/>
          <p:nvPr>
            <p:ph idx="2" type="pic"/>
          </p:nvPr>
        </p:nvPicPr>
        <p:blipFill rotWithShape="1">
          <a:blip r:embed="rId3">
            <a:alphaModFix/>
          </a:blip>
          <a:srcRect b="2707" l="0" r="0" t="2706"/>
          <a:stretch/>
        </p:blipFill>
        <p:spPr>
          <a:xfrm>
            <a:off x="2075013" y="160994"/>
            <a:ext cx="8041969" cy="5375216"/>
          </a:xfrm>
          <a:prstGeom prst="rect">
            <a:avLst/>
          </a:prstGeom>
          <a:noFill/>
          <a:ln>
            <a:noFill/>
          </a:ln>
        </p:spPr>
      </p:pic>
      <p:sp>
        <p:nvSpPr>
          <p:cNvPr id="658" name="Google Shape;658;g12a57f9e5a4_7_117"/>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2a57f9e5a4_7_124"/>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Hardware Design – The Board</a:t>
            </a:r>
            <a:endParaRPr/>
          </a:p>
        </p:txBody>
      </p:sp>
      <p:sp>
        <p:nvSpPr>
          <p:cNvPr id="664" name="Google Shape;664;g12a57f9e5a4_7_124"/>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The design guides for the microcontroller and the RS-485  transceiver recommend a four-layer (or more) stack-up given that some buses have high signalling rates. This would help to improve the integrity of the signals.</a:t>
            </a:r>
            <a:endParaRPr/>
          </a:p>
          <a:p>
            <a:pPr indent="-228600" lvl="0" marL="228600" rtl="0" algn="l">
              <a:lnSpc>
                <a:spcPct val="90000"/>
              </a:lnSpc>
              <a:spcBef>
                <a:spcPts val="1000"/>
              </a:spcBef>
              <a:spcAft>
                <a:spcPts val="0"/>
              </a:spcAft>
              <a:buClr>
                <a:schemeClr val="dk1"/>
              </a:buClr>
              <a:buSzPts val="2600"/>
              <a:buChar char="•"/>
            </a:pPr>
            <a:r>
              <a:rPr lang="en-US" sz="2600"/>
              <a:t>We are working with a four-layer stack-up but this, and a few other design choices, may be subject to change after the signal integrity tests.</a:t>
            </a:r>
            <a:endParaRPr/>
          </a:p>
          <a:p>
            <a:pPr indent="0" lvl="0" marL="0" rtl="0" algn="l">
              <a:lnSpc>
                <a:spcPct val="90000"/>
              </a:lnSpc>
              <a:spcBef>
                <a:spcPts val="1000"/>
              </a:spcBef>
              <a:spcAft>
                <a:spcPts val="0"/>
              </a:spcAft>
              <a:buClr>
                <a:schemeClr val="dk1"/>
              </a:buClr>
              <a:buSzPts val="2800"/>
              <a:buNone/>
            </a:pPr>
            <a:r>
              <a:t/>
            </a:r>
            <a:endParaRPr/>
          </a:p>
        </p:txBody>
      </p:sp>
      <p:sp>
        <p:nvSpPr>
          <p:cNvPr id="665" name="Google Shape;665;g12a57f9e5a4_7_124"/>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with medium confidence" id="666" name="Google Shape;666;g12a57f9e5a4_7_124"/>
          <p:cNvPicPr preferRelativeResize="0"/>
          <p:nvPr/>
        </p:nvPicPr>
        <p:blipFill rotWithShape="1">
          <a:blip r:embed="rId3">
            <a:alphaModFix/>
          </a:blip>
          <a:srcRect b="0" l="0" r="0" t="0"/>
          <a:stretch/>
        </p:blipFill>
        <p:spPr>
          <a:xfrm>
            <a:off x="1898073" y="3095953"/>
            <a:ext cx="9117841" cy="2602568"/>
          </a:xfrm>
          <a:prstGeom prst="rect">
            <a:avLst/>
          </a:prstGeom>
          <a:noFill/>
          <a:ln>
            <a:noFill/>
          </a:ln>
        </p:spPr>
      </p:pic>
      <p:sp>
        <p:nvSpPr>
          <p:cNvPr id="667" name="Google Shape;667;g12a57f9e5a4_7_124"/>
          <p:cNvSpPr txBox="1"/>
          <p:nvPr/>
        </p:nvSpPr>
        <p:spPr>
          <a:xfrm>
            <a:off x="0" y="5686813"/>
            <a:ext cx="12192000" cy="42254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Garamond"/>
                <a:ea typeface="Garamond"/>
                <a:cs typeface="Garamond"/>
                <a:sym typeface="Garamond"/>
              </a:rPr>
              <a:t>Fig 5: The four-layer board’s stack up</a:t>
            </a:r>
            <a:endParaRPr b="0" i="0" sz="2800" u="none" cap="none" strike="noStrike">
              <a:solidFill>
                <a:schemeClr val="dk1"/>
              </a:solidFill>
              <a:latin typeface="Garamond"/>
              <a:ea typeface="Garamond"/>
              <a:cs typeface="Garamond"/>
              <a:sym typeface="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2a57f9e5a4_7_132"/>
          <p:cNvSpPr txBox="1"/>
          <p:nvPr>
            <p:ph type="title"/>
          </p:nvPr>
        </p:nvSpPr>
        <p:spPr>
          <a:xfrm>
            <a:off x="-2" y="0"/>
            <a:ext cx="12192001" cy="10152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t/>
            </a:r>
            <a:endParaRPr/>
          </a:p>
        </p:txBody>
      </p:sp>
      <p:sp>
        <p:nvSpPr>
          <p:cNvPr id="673" name="Google Shape;673;g12a57f9e5a4_7_132"/>
          <p:cNvSpPr txBox="1"/>
          <p:nvPr>
            <p:ph idx="3" type="body"/>
          </p:nvPr>
        </p:nvSpPr>
        <p:spPr>
          <a:xfrm>
            <a:off x="-2" y="5536210"/>
            <a:ext cx="12021937" cy="42254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a:t>Fig 5: Layout of components on a 90 by 96 mm board</a:t>
            </a:r>
            <a:endParaRPr/>
          </a:p>
        </p:txBody>
      </p:sp>
      <p:sp>
        <p:nvSpPr>
          <p:cNvPr id="674" name="Google Shape;674;g12a57f9e5a4_7_13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with medium confidence" id="675" name="Google Shape;675;g12a57f9e5a4_7_132"/>
          <p:cNvPicPr preferRelativeResize="0"/>
          <p:nvPr>
            <p:ph idx="2" type="pic"/>
          </p:nvPr>
        </p:nvPicPr>
        <p:blipFill rotWithShape="1">
          <a:blip r:embed="rId3">
            <a:alphaModFix/>
          </a:blip>
          <a:srcRect b="1504" l="-497" r="149" t="929"/>
          <a:stretch/>
        </p:blipFill>
        <p:spPr>
          <a:xfrm>
            <a:off x="3183986" y="192796"/>
            <a:ext cx="5824025" cy="5373858"/>
          </a:xfrm>
          <a:prstGeom prst="rect">
            <a:avLst/>
          </a:prstGeom>
          <a:noFill/>
          <a:ln>
            <a:noFill/>
          </a:ln>
        </p:spPr>
      </p:pic>
      <p:cxnSp>
        <p:nvCxnSpPr>
          <p:cNvPr id="676" name="Google Shape;676;g12a57f9e5a4_7_132"/>
          <p:cNvCxnSpPr/>
          <p:nvPr/>
        </p:nvCxnSpPr>
        <p:spPr>
          <a:xfrm rot="10800000">
            <a:off x="6144427" y="2357448"/>
            <a:ext cx="3801355" cy="1016625"/>
          </a:xfrm>
          <a:prstGeom prst="straightConnector1">
            <a:avLst/>
          </a:prstGeom>
          <a:noFill/>
          <a:ln cap="flat" cmpd="sng" w="38100">
            <a:solidFill>
              <a:srgbClr val="FF0000"/>
            </a:solidFill>
            <a:prstDash val="solid"/>
            <a:miter lim="800000"/>
            <a:headEnd len="sm" w="sm" type="none"/>
            <a:tailEnd len="med" w="med" type="triangle"/>
          </a:ln>
        </p:spPr>
      </p:cxnSp>
      <p:sp>
        <p:nvSpPr>
          <p:cNvPr id="677" name="Google Shape;677;g12a57f9e5a4_7_132"/>
          <p:cNvSpPr txBox="1"/>
          <p:nvPr/>
        </p:nvSpPr>
        <p:spPr>
          <a:xfrm>
            <a:off x="9656619" y="3374073"/>
            <a:ext cx="16914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Garamond"/>
                <a:ea typeface="Garamond"/>
                <a:cs typeface="Garamond"/>
                <a:sym typeface="Garamond"/>
              </a:rPr>
              <a:t>STM32H7 MCU</a:t>
            </a:r>
            <a:endParaRPr sz="1800">
              <a:solidFill>
                <a:schemeClr val="dk1"/>
              </a:solidFill>
              <a:latin typeface="Garamond"/>
              <a:ea typeface="Garamond"/>
              <a:cs typeface="Garamond"/>
              <a:sym typeface="Garamond"/>
            </a:endParaRPr>
          </a:p>
        </p:txBody>
      </p:sp>
      <p:cxnSp>
        <p:nvCxnSpPr>
          <p:cNvPr id="678" name="Google Shape;678;g12a57f9e5a4_7_132"/>
          <p:cNvCxnSpPr/>
          <p:nvPr/>
        </p:nvCxnSpPr>
        <p:spPr>
          <a:xfrm flipH="1" rot="10800000">
            <a:off x="2535377" y="3429000"/>
            <a:ext cx="1385459" cy="921327"/>
          </a:xfrm>
          <a:prstGeom prst="straightConnector1">
            <a:avLst/>
          </a:prstGeom>
          <a:noFill/>
          <a:ln cap="flat" cmpd="sng" w="38100">
            <a:solidFill>
              <a:srgbClr val="FF0000"/>
            </a:solidFill>
            <a:prstDash val="solid"/>
            <a:miter lim="800000"/>
            <a:headEnd len="sm" w="sm" type="none"/>
            <a:tailEnd len="med" w="med" type="triangle"/>
          </a:ln>
        </p:spPr>
      </p:cxnSp>
      <p:sp>
        <p:nvSpPr>
          <p:cNvPr id="679" name="Google Shape;679;g12a57f9e5a4_7_132"/>
          <p:cNvSpPr txBox="1"/>
          <p:nvPr/>
        </p:nvSpPr>
        <p:spPr>
          <a:xfrm>
            <a:off x="194647" y="4319999"/>
            <a:ext cx="30334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Holder for the 3V Coin battery</a:t>
            </a:r>
            <a:endParaRPr sz="1800">
              <a:solidFill>
                <a:schemeClr val="dk1"/>
              </a:solidFill>
              <a:latin typeface="Garamond"/>
              <a:ea typeface="Garamond"/>
              <a:cs typeface="Garamond"/>
              <a:sym typeface="Garamond"/>
            </a:endParaRPr>
          </a:p>
        </p:txBody>
      </p:sp>
      <p:sp>
        <p:nvSpPr>
          <p:cNvPr id="680" name="Google Shape;680;g12a57f9e5a4_7_132"/>
          <p:cNvSpPr txBox="1"/>
          <p:nvPr/>
        </p:nvSpPr>
        <p:spPr>
          <a:xfrm>
            <a:off x="9707700" y="1540907"/>
            <a:ext cx="16145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SD Card mount</a:t>
            </a:r>
            <a:endParaRPr sz="1800">
              <a:solidFill>
                <a:schemeClr val="dk1"/>
              </a:solidFill>
              <a:latin typeface="Garamond"/>
              <a:ea typeface="Garamond"/>
              <a:cs typeface="Garamond"/>
              <a:sym typeface="Garamond"/>
            </a:endParaRPr>
          </a:p>
        </p:txBody>
      </p:sp>
      <p:cxnSp>
        <p:nvCxnSpPr>
          <p:cNvPr id="681" name="Google Shape;681;g12a57f9e5a4_7_132"/>
          <p:cNvCxnSpPr/>
          <p:nvPr/>
        </p:nvCxnSpPr>
        <p:spPr>
          <a:xfrm rot="10800000">
            <a:off x="7273636" y="956346"/>
            <a:ext cx="2434064" cy="580989"/>
          </a:xfrm>
          <a:prstGeom prst="straightConnector1">
            <a:avLst/>
          </a:prstGeom>
          <a:noFill/>
          <a:ln cap="flat" cmpd="sng" w="38100">
            <a:solidFill>
              <a:srgbClr val="FF0000"/>
            </a:solidFill>
            <a:prstDash val="solid"/>
            <a:miter lim="800000"/>
            <a:headEnd len="sm" w="sm" type="none"/>
            <a:tailEnd len="med" w="med" type="triangle"/>
          </a:ln>
        </p:spPr>
      </p:cxnSp>
      <p:cxnSp>
        <p:nvCxnSpPr>
          <p:cNvPr id="682" name="Google Shape;682;g12a57f9e5a4_7_132"/>
          <p:cNvCxnSpPr/>
          <p:nvPr/>
        </p:nvCxnSpPr>
        <p:spPr>
          <a:xfrm rot="10800000">
            <a:off x="6010966" y="3839201"/>
            <a:ext cx="3645653" cy="328429"/>
          </a:xfrm>
          <a:prstGeom prst="straightConnector1">
            <a:avLst/>
          </a:prstGeom>
          <a:noFill/>
          <a:ln cap="flat" cmpd="sng" w="38100">
            <a:solidFill>
              <a:srgbClr val="FF0000"/>
            </a:solidFill>
            <a:prstDash val="solid"/>
            <a:miter lim="800000"/>
            <a:headEnd len="sm" w="sm" type="none"/>
            <a:tailEnd len="med" w="med" type="triangle"/>
          </a:ln>
        </p:spPr>
      </p:cxnSp>
      <p:sp>
        <p:nvSpPr>
          <p:cNvPr id="683" name="Google Shape;683;g12a57f9e5a4_7_132"/>
          <p:cNvSpPr txBox="1"/>
          <p:nvPr/>
        </p:nvSpPr>
        <p:spPr>
          <a:xfrm>
            <a:off x="9382931" y="4147345"/>
            <a:ext cx="8082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FRAM</a:t>
            </a:r>
            <a:endParaRPr sz="1800">
              <a:solidFill>
                <a:schemeClr val="dk1"/>
              </a:solidFill>
              <a:latin typeface="Garamond"/>
              <a:ea typeface="Garamond"/>
              <a:cs typeface="Garamond"/>
              <a:sym typeface="Garamond"/>
            </a:endParaRPr>
          </a:p>
        </p:txBody>
      </p:sp>
      <p:cxnSp>
        <p:nvCxnSpPr>
          <p:cNvPr id="684" name="Google Shape;684;g12a57f9e5a4_7_132"/>
          <p:cNvCxnSpPr/>
          <p:nvPr/>
        </p:nvCxnSpPr>
        <p:spPr>
          <a:xfrm rot="10800000">
            <a:off x="5908334" y="4614839"/>
            <a:ext cx="3645653" cy="328429"/>
          </a:xfrm>
          <a:prstGeom prst="straightConnector1">
            <a:avLst/>
          </a:prstGeom>
          <a:noFill/>
          <a:ln cap="flat" cmpd="sng" w="38100">
            <a:solidFill>
              <a:srgbClr val="FF0000"/>
            </a:solidFill>
            <a:prstDash val="solid"/>
            <a:miter lim="800000"/>
            <a:headEnd len="sm" w="sm" type="none"/>
            <a:tailEnd len="med" w="med" type="triangle"/>
          </a:ln>
        </p:spPr>
      </p:cxnSp>
      <p:sp>
        <p:nvSpPr>
          <p:cNvPr id="685" name="Google Shape;685;g12a57f9e5a4_7_132"/>
          <p:cNvSpPr txBox="1"/>
          <p:nvPr/>
        </p:nvSpPr>
        <p:spPr>
          <a:xfrm>
            <a:off x="9352259" y="4975285"/>
            <a:ext cx="15449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Current Sensor</a:t>
            </a:r>
            <a:endParaRPr sz="1800">
              <a:solidFill>
                <a:schemeClr val="dk1"/>
              </a:solidFill>
              <a:latin typeface="Garamond"/>
              <a:ea typeface="Garamond"/>
              <a:cs typeface="Garamond"/>
              <a:sym typeface="Garamond"/>
            </a:endParaRPr>
          </a:p>
        </p:txBody>
      </p:sp>
      <p:sp>
        <p:nvSpPr>
          <p:cNvPr id="686" name="Google Shape;686;g12a57f9e5a4_7_132"/>
          <p:cNvSpPr txBox="1"/>
          <p:nvPr/>
        </p:nvSpPr>
        <p:spPr>
          <a:xfrm>
            <a:off x="223546" y="1993177"/>
            <a:ext cx="27368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Port for debugging with STLink or JTAG  </a:t>
            </a:r>
            <a:endParaRPr sz="1800">
              <a:solidFill>
                <a:schemeClr val="dk1"/>
              </a:solidFill>
              <a:latin typeface="Garamond"/>
              <a:ea typeface="Garamond"/>
              <a:cs typeface="Garamond"/>
              <a:sym typeface="Garamond"/>
            </a:endParaRPr>
          </a:p>
        </p:txBody>
      </p:sp>
      <p:cxnSp>
        <p:nvCxnSpPr>
          <p:cNvPr id="687" name="Google Shape;687;g12a57f9e5a4_7_132"/>
          <p:cNvCxnSpPr/>
          <p:nvPr/>
        </p:nvCxnSpPr>
        <p:spPr>
          <a:xfrm flipH="1" rot="10800000">
            <a:off x="1440619" y="307413"/>
            <a:ext cx="4467715" cy="1685764"/>
          </a:xfrm>
          <a:prstGeom prst="straightConnector1">
            <a:avLst/>
          </a:prstGeom>
          <a:noFill/>
          <a:ln cap="flat" cmpd="sng" w="38100">
            <a:solidFill>
              <a:srgbClr val="FF0000"/>
            </a:solidFill>
            <a:prstDash val="solid"/>
            <a:miter lim="800000"/>
            <a:headEnd len="sm" w="sm" type="none"/>
            <a:tailEnd len="med" w="med" type="triangle"/>
          </a:ln>
        </p:spPr>
      </p:cxnSp>
      <p:cxnSp>
        <p:nvCxnSpPr>
          <p:cNvPr id="688" name="Google Shape;688;g12a57f9e5a4_7_132"/>
          <p:cNvCxnSpPr/>
          <p:nvPr/>
        </p:nvCxnSpPr>
        <p:spPr>
          <a:xfrm rot="10800000">
            <a:off x="7273636" y="2165855"/>
            <a:ext cx="2686000" cy="567568"/>
          </a:xfrm>
          <a:prstGeom prst="straightConnector1">
            <a:avLst/>
          </a:prstGeom>
          <a:noFill/>
          <a:ln cap="flat" cmpd="sng" w="38100">
            <a:solidFill>
              <a:srgbClr val="FF0000"/>
            </a:solidFill>
            <a:prstDash val="solid"/>
            <a:miter lim="800000"/>
            <a:headEnd len="sm" w="sm" type="none"/>
            <a:tailEnd len="med" w="med" type="triangle"/>
          </a:ln>
        </p:spPr>
      </p:cxnSp>
      <p:cxnSp>
        <p:nvCxnSpPr>
          <p:cNvPr id="689" name="Google Shape;689;g12a57f9e5a4_7_132"/>
          <p:cNvCxnSpPr/>
          <p:nvPr/>
        </p:nvCxnSpPr>
        <p:spPr>
          <a:xfrm flipH="1" rot="10800000">
            <a:off x="969098" y="1473461"/>
            <a:ext cx="5417847" cy="1904694"/>
          </a:xfrm>
          <a:prstGeom prst="straightConnector1">
            <a:avLst/>
          </a:prstGeom>
          <a:noFill/>
          <a:ln cap="flat" cmpd="sng" w="38100">
            <a:solidFill>
              <a:srgbClr val="FF0000"/>
            </a:solidFill>
            <a:prstDash val="solid"/>
            <a:miter lim="800000"/>
            <a:headEnd len="sm" w="sm" type="none"/>
            <a:tailEnd len="med" w="med" type="triangle"/>
          </a:ln>
        </p:spPr>
      </p:cxnSp>
      <p:sp>
        <p:nvSpPr>
          <p:cNvPr id="690" name="Google Shape;690;g12a57f9e5a4_7_132"/>
          <p:cNvSpPr txBox="1"/>
          <p:nvPr/>
        </p:nvSpPr>
        <p:spPr>
          <a:xfrm>
            <a:off x="370866" y="3304336"/>
            <a:ext cx="1365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Temp Sensor</a:t>
            </a:r>
            <a:endParaRPr sz="1800">
              <a:solidFill>
                <a:schemeClr val="dk1"/>
              </a:solidFill>
              <a:latin typeface="Garamond"/>
              <a:ea typeface="Garamond"/>
              <a:cs typeface="Garamond"/>
              <a:sym typeface="Garamond"/>
            </a:endParaRPr>
          </a:p>
        </p:txBody>
      </p:sp>
      <p:sp>
        <p:nvSpPr>
          <p:cNvPr id="691" name="Google Shape;691;g12a57f9e5a4_7_132"/>
          <p:cNvSpPr txBox="1"/>
          <p:nvPr/>
        </p:nvSpPr>
        <p:spPr>
          <a:xfrm>
            <a:off x="9427069" y="2699988"/>
            <a:ext cx="1921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RS-485 Transceiver</a:t>
            </a:r>
            <a:endParaRPr sz="1800">
              <a:solidFill>
                <a:schemeClr val="dk1"/>
              </a:solidFill>
              <a:latin typeface="Garamond"/>
              <a:ea typeface="Garamond"/>
              <a:cs typeface="Garamond"/>
              <a:sym typeface="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2a57f9e5a4_7_155"/>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Hardware Design – Moving forward</a:t>
            </a:r>
            <a:endParaRPr/>
          </a:p>
        </p:txBody>
      </p:sp>
      <p:sp>
        <p:nvSpPr>
          <p:cNvPr id="697" name="Google Shape;697;g12a57f9e5a4_7_155"/>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design files can be viewed in the </a:t>
            </a:r>
            <a:r>
              <a:rPr lang="en-US" u="sng">
                <a:solidFill>
                  <a:schemeClr val="hlink"/>
                </a:solidFill>
                <a:hlinkClick r:id="rId3"/>
              </a:rPr>
              <a:t>Tafiti GitHub</a:t>
            </a:r>
            <a:r>
              <a:rPr lang="en-US"/>
              <a:t>.</a:t>
            </a:r>
            <a:endParaRPr/>
          </a:p>
          <a:p>
            <a:pPr indent="-228600" lvl="0" marL="228600" rtl="0" algn="l">
              <a:lnSpc>
                <a:spcPct val="90000"/>
              </a:lnSpc>
              <a:spcBef>
                <a:spcPts val="0"/>
              </a:spcBef>
              <a:spcAft>
                <a:spcPts val="0"/>
              </a:spcAft>
              <a:buClr>
                <a:schemeClr val="dk1"/>
              </a:buClr>
              <a:buSzPts val="2800"/>
              <a:buChar char="•"/>
            </a:pPr>
            <a:r>
              <a:rPr lang="en-US"/>
              <a:t>As may be seen from the schematics, only the nets within the OBC have been defined.</a:t>
            </a:r>
            <a:endParaRPr/>
          </a:p>
          <a:p>
            <a:pPr indent="-228600" lvl="0" marL="228600" rtl="0" algn="l">
              <a:lnSpc>
                <a:spcPct val="90000"/>
              </a:lnSpc>
              <a:spcBef>
                <a:spcPts val="1000"/>
              </a:spcBef>
              <a:spcAft>
                <a:spcPts val="0"/>
              </a:spcAft>
              <a:buClr>
                <a:schemeClr val="dk1"/>
              </a:buClr>
              <a:buSzPts val="2800"/>
              <a:buChar char="•"/>
            </a:pPr>
            <a:r>
              <a:rPr lang="en-US"/>
              <a:t>To continue with the design, we would need to have the PCB stacking connector and its pin assignment defined.</a:t>
            </a:r>
            <a:endParaRPr/>
          </a:p>
          <a:p>
            <a:pPr indent="-228600" lvl="0" marL="228600" rtl="0" algn="l">
              <a:lnSpc>
                <a:spcPct val="90000"/>
              </a:lnSpc>
              <a:spcBef>
                <a:spcPts val="1000"/>
              </a:spcBef>
              <a:spcAft>
                <a:spcPts val="0"/>
              </a:spcAft>
              <a:buClr>
                <a:schemeClr val="dk1"/>
              </a:buClr>
              <a:buSzPts val="2800"/>
              <a:buChar char="•"/>
            </a:pPr>
            <a:r>
              <a:rPr lang="en-US"/>
              <a:t>This will allow the OBC team to determine the connections it shares with other subsystems.</a:t>
            </a:r>
            <a:endParaRPr/>
          </a:p>
          <a:p>
            <a:pPr indent="-228600" lvl="0" marL="228600" rtl="0" algn="l">
              <a:lnSpc>
                <a:spcPct val="90000"/>
              </a:lnSpc>
              <a:spcBef>
                <a:spcPts val="1000"/>
              </a:spcBef>
              <a:spcAft>
                <a:spcPts val="0"/>
              </a:spcAft>
              <a:buClr>
                <a:schemeClr val="dk1"/>
              </a:buClr>
              <a:buSzPts val="2800"/>
              <a:buChar char="•"/>
            </a:pPr>
            <a:r>
              <a:rPr lang="en-US"/>
              <a:t>Once this is done, the schematics will be finished, and signal routing may begin.</a:t>
            </a:r>
            <a:endParaRPr/>
          </a:p>
          <a:p>
            <a:pPr indent="0" lvl="0" marL="0" rtl="0" algn="l">
              <a:lnSpc>
                <a:spcPct val="90000"/>
              </a:lnSpc>
              <a:spcBef>
                <a:spcPts val="1000"/>
              </a:spcBef>
              <a:spcAft>
                <a:spcPts val="0"/>
              </a:spcAft>
              <a:buClr>
                <a:schemeClr val="dk1"/>
              </a:buClr>
              <a:buSzPts val="2800"/>
              <a:buNone/>
            </a:pPr>
            <a:r>
              <a:t/>
            </a:r>
            <a:endParaRPr/>
          </a:p>
        </p:txBody>
      </p:sp>
      <p:sp>
        <p:nvSpPr>
          <p:cNvPr id="698" name="Google Shape;698;g12a57f9e5a4_7_15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3"/>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12a57f9e5a4_2_89"/>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5200"/>
              <a:buFont typeface="Garamond"/>
              <a:buNone/>
            </a:pPr>
            <a:r>
              <a:rPr lang="en-US"/>
              <a:t>Payload</a:t>
            </a:r>
            <a:endParaRPr/>
          </a:p>
        </p:txBody>
      </p:sp>
      <p:sp>
        <p:nvSpPr>
          <p:cNvPr id="709" name="Google Shape;709;g12a57f9e5a4_2_89"/>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a:t>Prepared by:</a:t>
            </a:r>
            <a:endParaRPr/>
          </a:p>
          <a:p>
            <a:pPr indent="0" lvl="0" marL="0" rtl="0" algn="ctr">
              <a:lnSpc>
                <a:spcPct val="90000"/>
              </a:lnSpc>
              <a:spcBef>
                <a:spcPts val="1000"/>
              </a:spcBef>
              <a:spcAft>
                <a:spcPts val="0"/>
              </a:spcAft>
              <a:buClr>
                <a:schemeClr val="dk1"/>
              </a:buClr>
              <a:buSzPts val="3200"/>
              <a:buNone/>
            </a:pPr>
            <a:r>
              <a:rPr lang="en-US"/>
              <a:t>Alex Gichamba | Moses Mulwa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2a57f9e5a4_2_95"/>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The Imager - Gecko</a:t>
            </a:r>
            <a:endParaRPr/>
          </a:p>
        </p:txBody>
      </p:sp>
      <p:sp>
        <p:nvSpPr>
          <p:cNvPr id="715" name="Google Shape;715;g12a57f9e5a4_2_95"/>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imager chosen  for the OBC is the Gecko imager from Dragonfly Aerospace. It offers:</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RGB (Bayer) matrix imaging</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39m spatial resolution</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80km swath at 500km</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128GB integrated mass storage</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RAW or J2K lossless/lossy compression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16" name="Google Shape;716;g12a57f9e5a4_2_95"/>
          <p:cNvSpPr txBox="1"/>
          <p:nvPr>
            <p:ph idx="3" type="body"/>
          </p:nvPr>
        </p:nvSpPr>
        <p:spPr>
          <a:xfrm>
            <a:off x="6218239" y="5148263"/>
            <a:ext cx="5803698" cy="4225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a:t>Fig 1: The Gecko imager from Dragonfly</a:t>
            </a:r>
            <a:endParaRPr/>
          </a:p>
        </p:txBody>
      </p:sp>
      <p:pic>
        <p:nvPicPr>
          <p:cNvPr descr="A close-up of a telephone&#10;&#10;Description automatically generated with low confidence" id="717" name="Google Shape;717;g12a57f9e5a4_2_95"/>
          <p:cNvPicPr preferRelativeResize="0"/>
          <p:nvPr>
            <p:ph idx="2" type="pic"/>
          </p:nvPr>
        </p:nvPicPr>
        <p:blipFill rotWithShape="1">
          <a:blip r:embed="rId3">
            <a:alphaModFix/>
          </a:blip>
          <a:srcRect b="1708" l="0" r="0" t="1708"/>
          <a:stretch/>
        </p:blipFill>
        <p:spPr>
          <a:xfrm>
            <a:off x="6218239" y="1143000"/>
            <a:ext cx="5803698" cy="3879166"/>
          </a:xfrm>
          <a:prstGeom prst="rect">
            <a:avLst/>
          </a:prstGeom>
          <a:noFill/>
          <a:ln>
            <a:noFill/>
          </a:ln>
        </p:spPr>
      </p:pic>
      <p:sp>
        <p:nvSpPr>
          <p:cNvPr id="718" name="Google Shape;718;g12a57f9e5a4_2_9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2a57f9e5a4_2_103"/>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Imager – Size, Mass, Temperature, and Rad. Tolerance</a:t>
            </a:r>
            <a:endParaRPr/>
          </a:p>
        </p:txBody>
      </p:sp>
      <p:sp>
        <p:nvSpPr>
          <p:cNvPr id="724" name="Google Shape;724;g12a57f9e5a4_2_103"/>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imager is in a 1U form factor with the dimensions:</a:t>
            </a:r>
            <a:endParaRPr/>
          </a:p>
          <a:p>
            <a:pPr indent="0" lvl="0" marL="0" rtl="0" algn="l">
              <a:lnSpc>
                <a:spcPct val="90000"/>
              </a:lnSpc>
              <a:spcBef>
                <a:spcPts val="1000"/>
              </a:spcBef>
              <a:spcAft>
                <a:spcPts val="0"/>
              </a:spcAft>
              <a:buClr>
                <a:schemeClr val="dk1"/>
              </a:buClr>
              <a:buSzPts val="2800"/>
              <a:buNone/>
            </a:pPr>
            <a:r>
              <a:rPr b="1" lang="en-US"/>
              <a:t>	10cm</a:t>
            </a:r>
            <a:r>
              <a:rPr lang="en-US"/>
              <a:t> by </a:t>
            </a:r>
            <a:r>
              <a:rPr b="1" lang="en-US"/>
              <a:t>10cm</a:t>
            </a:r>
            <a:r>
              <a:rPr lang="en-US"/>
              <a:t> by </a:t>
            </a:r>
            <a:r>
              <a:rPr b="1" lang="en-US"/>
              <a:t>6.5cm</a:t>
            </a:r>
            <a:endParaRPr/>
          </a:p>
          <a:p>
            <a:pPr indent="-228600" lvl="0" marL="228600" rtl="0" algn="l">
              <a:lnSpc>
                <a:spcPct val="90000"/>
              </a:lnSpc>
              <a:spcBef>
                <a:spcPts val="1000"/>
              </a:spcBef>
              <a:spcAft>
                <a:spcPts val="0"/>
              </a:spcAft>
              <a:buClr>
                <a:schemeClr val="dk1"/>
              </a:buClr>
              <a:buSzPts val="2800"/>
              <a:buChar char="•"/>
            </a:pPr>
            <a:r>
              <a:rPr lang="en-US"/>
              <a:t>Its total mass is </a:t>
            </a:r>
            <a:r>
              <a:rPr b="1" lang="en-US"/>
              <a:t>0.4kg</a:t>
            </a:r>
            <a:r>
              <a:rPr lang="en-US"/>
              <a:t>.</a:t>
            </a:r>
            <a:endParaRPr/>
          </a:p>
          <a:p>
            <a:pPr indent="-228600" lvl="0" marL="228600" rtl="0" algn="l">
              <a:lnSpc>
                <a:spcPct val="90000"/>
              </a:lnSpc>
              <a:spcBef>
                <a:spcPts val="1000"/>
              </a:spcBef>
              <a:spcAft>
                <a:spcPts val="0"/>
              </a:spcAft>
              <a:buClr>
                <a:schemeClr val="dk1"/>
              </a:buClr>
              <a:buSzPts val="2800"/>
              <a:buChar char="•"/>
            </a:pPr>
            <a:r>
              <a:rPr lang="en-US"/>
              <a:t>Its operating temperature range is:</a:t>
            </a:r>
            <a:endParaRPr/>
          </a:p>
          <a:p>
            <a:pPr indent="0" lvl="0" marL="0" rtl="0" algn="l">
              <a:lnSpc>
                <a:spcPct val="90000"/>
              </a:lnSpc>
              <a:spcBef>
                <a:spcPts val="1000"/>
              </a:spcBef>
              <a:spcAft>
                <a:spcPts val="0"/>
              </a:spcAft>
              <a:buClr>
                <a:schemeClr val="dk1"/>
              </a:buClr>
              <a:buSzPts val="2800"/>
              <a:buNone/>
            </a:pPr>
            <a:r>
              <a:rPr b="1" lang="en-US"/>
              <a:t>	0</a:t>
            </a:r>
            <a:r>
              <a:rPr b="1" baseline="30000" lang="en-US"/>
              <a:t>o</a:t>
            </a:r>
            <a:r>
              <a:rPr b="1" lang="en-US"/>
              <a:t>C </a:t>
            </a:r>
            <a:r>
              <a:rPr lang="en-US"/>
              <a:t>to</a:t>
            </a:r>
            <a:r>
              <a:rPr b="1" lang="en-US"/>
              <a:t> 30</a:t>
            </a:r>
            <a:r>
              <a:rPr b="1" baseline="30000" lang="en-US"/>
              <a:t>o</a:t>
            </a:r>
            <a:r>
              <a:rPr b="1" lang="en-US"/>
              <a:t>C</a:t>
            </a:r>
            <a:endParaRPr/>
          </a:p>
          <a:p>
            <a:pPr indent="-228600" lvl="0" marL="228600" rtl="0" algn="l">
              <a:lnSpc>
                <a:spcPct val="90000"/>
              </a:lnSpc>
              <a:spcBef>
                <a:spcPts val="1000"/>
              </a:spcBef>
              <a:spcAft>
                <a:spcPts val="0"/>
              </a:spcAft>
              <a:buClr>
                <a:schemeClr val="dk1"/>
              </a:buClr>
              <a:buSzPts val="2800"/>
              <a:buChar char="•"/>
            </a:pPr>
            <a:r>
              <a:rPr lang="en-US"/>
              <a:t>Its survival temperature range is:</a:t>
            </a:r>
            <a:br>
              <a:rPr lang="en-US"/>
            </a:br>
            <a:r>
              <a:rPr lang="en-US"/>
              <a:t>	-</a:t>
            </a:r>
            <a:r>
              <a:rPr b="1" lang="en-US"/>
              <a:t>20</a:t>
            </a:r>
            <a:r>
              <a:rPr b="1" baseline="30000" lang="en-US"/>
              <a:t>o</a:t>
            </a:r>
            <a:r>
              <a:rPr b="1" lang="en-US"/>
              <a:t>C</a:t>
            </a:r>
            <a:r>
              <a:rPr lang="en-US"/>
              <a:t> to </a:t>
            </a:r>
            <a:r>
              <a:rPr b="1" lang="en-US"/>
              <a:t>70</a:t>
            </a:r>
            <a:r>
              <a:rPr b="1" baseline="30000" lang="en-US"/>
              <a:t>o</a:t>
            </a:r>
            <a:r>
              <a:rPr b="1" lang="en-US"/>
              <a:t>C</a:t>
            </a:r>
            <a:endParaRPr/>
          </a:p>
          <a:p>
            <a:pPr indent="-228600" lvl="0" marL="228600" rtl="0" algn="l">
              <a:lnSpc>
                <a:spcPct val="90000"/>
              </a:lnSpc>
              <a:spcBef>
                <a:spcPts val="1000"/>
              </a:spcBef>
              <a:spcAft>
                <a:spcPts val="0"/>
              </a:spcAft>
              <a:buClr>
                <a:schemeClr val="dk1"/>
              </a:buClr>
              <a:buSzPts val="2800"/>
              <a:buChar char="•"/>
            </a:pPr>
            <a:r>
              <a:rPr lang="en-US"/>
              <a:t>It has passed a Total Ionizing Dose (TID) at:</a:t>
            </a:r>
            <a:endParaRPr/>
          </a:p>
          <a:p>
            <a:pPr indent="0" lvl="1" marL="457200" rtl="0" algn="l">
              <a:lnSpc>
                <a:spcPct val="90000"/>
              </a:lnSpc>
              <a:spcBef>
                <a:spcPts val="500"/>
              </a:spcBef>
              <a:spcAft>
                <a:spcPts val="0"/>
              </a:spcAft>
              <a:buClr>
                <a:schemeClr val="dk1"/>
              </a:buClr>
              <a:buSzPts val="2400"/>
              <a:buNone/>
            </a:pPr>
            <a:r>
              <a:rPr lang="en-US"/>
              <a:t>	</a:t>
            </a:r>
            <a:r>
              <a:rPr b="1" lang="en-US"/>
              <a:t>30krad</a:t>
            </a:r>
            <a:endParaRPr/>
          </a:p>
          <a:p>
            <a:pPr indent="-50800" lvl="0" marL="228600" rtl="0" algn="l">
              <a:lnSpc>
                <a:spcPct val="90000"/>
              </a:lnSpc>
              <a:spcBef>
                <a:spcPts val="1000"/>
              </a:spcBef>
              <a:spcAft>
                <a:spcPts val="0"/>
              </a:spcAft>
              <a:buClr>
                <a:schemeClr val="dk1"/>
              </a:buClr>
              <a:buSzPts val="28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725" name="Google Shape;725;g12a57f9e5a4_2_103"/>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2a57f9e5a4_2_109"/>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Imager – Power Budget</a:t>
            </a:r>
            <a:endParaRPr/>
          </a:p>
        </p:txBody>
      </p:sp>
      <p:graphicFrame>
        <p:nvGraphicFramePr>
          <p:cNvPr id="731" name="Google Shape;731;g12a57f9e5a4_2_109"/>
          <p:cNvGraphicFramePr/>
          <p:nvPr/>
        </p:nvGraphicFramePr>
        <p:xfrm>
          <a:off x="0" y="1623753"/>
          <a:ext cx="3000000" cy="3000000"/>
        </p:xfrm>
        <a:graphic>
          <a:graphicData uri="http://schemas.openxmlformats.org/drawingml/2006/table">
            <a:tbl>
              <a:tblPr bandRow="1" firstRow="1">
                <a:noFill/>
                <a:tableStyleId>{9967CD8D-6697-4692-BB72-67FEA923938F}</a:tableStyleId>
              </a:tblPr>
              <a:tblGrid>
                <a:gridCol w="6096000"/>
                <a:gridCol w="6096000"/>
              </a:tblGrid>
              <a:tr h="367900">
                <a:tc>
                  <a:txBody>
                    <a:bodyPr/>
                    <a:lstStyle/>
                    <a:p>
                      <a:pPr indent="0" lvl="0" marL="0" marR="0" rtl="0" algn="l">
                        <a:spcBef>
                          <a:spcPts val="0"/>
                        </a:spcBef>
                        <a:spcAft>
                          <a:spcPts val="0"/>
                        </a:spcAft>
                        <a:buNone/>
                      </a:pPr>
                      <a:r>
                        <a:rPr lang="en-US" sz="2800" u="none" cap="none" strike="noStrike"/>
                        <a:t>Parameter</a:t>
                      </a:r>
                      <a:endParaRPr sz="2800"/>
                    </a:p>
                  </a:txBody>
                  <a:tcPr marT="45725" marB="45725" marR="91450" marL="91450"/>
                </a:tc>
                <a:tc>
                  <a:txBody>
                    <a:bodyPr/>
                    <a:lstStyle/>
                    <a:p>
                      <a:pPr indent="0" lvl="0" marL="0" marR="0" rtl="0" algn="l">
                        <a:spcBef>
                          <a:spcPts val="0"/>
                        </a:spcBef>
                        <a:spcAft>
                          <a:spcPts val="0"/>
                        </a:spcAft>
                        <a:buNone/>
                      </a:pPr>
                      <a:r>
                        <a:rPr lang="en-US" sz="2800"/>
                        <a:t>Rating</a:t>
                      </a:r>
                      <a:endParaRPr sz="2800"/>
                    </a:p>
                  </a:txBody>
                  <a:tcPr marT="45725" marB="45725" marR="91450" marL="91450"/>
                </a:tc>
              </a:tr>
              <a:tr h="367900">
                <a:tc>
                  <a:txBody>
                    <a:bodyPr/>
                    <a:lstStyle/>
                    <a:p>
                      <a:pPr indent="0" lvl="0" marL="0" marR="0" rtl="0" algn="l">
                        <a:spcBef>
                          <a:spcPts val="0"/>
                        </a:spcBef>
                        <a:spcAft>
                          <a:spcPts val="0"/>
                        </a:spcAft>
                        <a:buNone/>
                      </a:pPr>
                      <a:r>
                        <a:rPr lang="en-US" sz="2800"/>
                        <a:t>Voltage</a:t>
                      </a:r>
                      <a:endParaRPr sz="2800"/>
                    </a:p>
                  </a:txBody>
                  <a:tcPr marT="45725" marB="45725" marR="91450" marL="91450"/>
                </a:tc>
                <a:tc>
                  <a:txBody>
                    <a:bodyPr/>
                    <a:lstStyle/>
                    <a:p>
                      <a:pPr indent="0" lvl="0" marL="0" marR="0" rtl="0" algn="l">
                        <a:spcBef>
                          <a:spcPts val="0"/>
                        </a:spcBef>
                        <a:spcAft>
                          <a:spcPts val="0"/>
                        </a:spcAft>
                        <a:buNone/>
                      </a:pPr>
                      <a:r>
                        <a:rPr lang="en-US" sz="2800"/>
                        <a:t>+5V</a:t>
                      </a:r>
                      <a:endParaRPr sz="2800"/>
                    </a:p>
                  </a:txBody>
                  <a:tcPr marT="45725" marB="45725" marR="91450" marL="91450"/>
                </a:tc>
              </a:tr>
              <a:tr h="367900">
                <a:tc>
                  <a:txBody>
                    <a:bodyPr/>
                    <a:lstStyle/>
                    <a:p>
                      <a:pPr indent="0" lvl="0" marL="0" marR="0" rtl="0" algn="l">
                        <a:spcBef>
                          <a:spcPts val="0"/>
                        </a:spcBef>
                        <a:spcAft>
                          <a:spcPts val="0"/>
                        </a:spcAft>
                        <a:buNone/>
                      </a:pPr>
                      <a:r>
                        <a:rPr lang="en-US" sz="2800"/>
                        <a:t>Power consumption during readout mode</a:t>
                      </a:r>
                      <a:endParaRPr/>
                    </a:p>
                  </a:txBody>
                  <a:tcPr marT="45725" marB="45725" marR="91450" marL="91450"/>
                </a:tc>
                <a:tc>
                  <a:txBody>
                    <a:bodyPr/>
                    <a:lstStyle/>
                    <a:p>
                      <a:pPr indent="0" lvl="0" marL="0" marR="0" rtl="0" algn="l">
                        <a:spcBef>
                          <a:spcPts val="0"/>
                        </a:spcBef>
                        <a:spcAft>
                          <a:spcPts val="0"/>
                        </a:spcAft>
                        <a:buNone/>
                      </a:pPr>
                      <a:r>
                        <a:rPr lang="en-US" sz="2800"/>
                        <a:t>4.5W</a:t>
                      </a:r>
                      <a:endParaRPr sz="2800"/>
                    </a:p>
                  </a:txBody>
                  <a:tcPr marT="45725" marB="45725" marR="91450" marL="91450"/>
                </a:tc>
              </a:tr>
              <a:tr h="367900">
                <a:tc>
                  <a:txBody>
                    <a:bodyPr/>
                    <a:lstStyle/>
                    <a:p>
                      <a:pPr indent="0" lvl="0" marL="0" marR="0" rtl="0" algn="l">
                        <a:spcBef>
                          <a:spcPts val="0"/>
                        </a:spcBef>
                        <a:spcAft>
                          <a:spcPts val="0"/>
                        </a:spcAft>
                        <a:buNone/>
                      </a:pPr>
                      <a:r>
                        <a:rPr lang="en-US" sz="2800"/>
                        <a:t>Power consumption during imaging mode</a:t>
                      </a:r>
                      <a:endParaRPr/>
                    </a:p>
                  </a:txBody>
                  <a:tcPr marT="45725" marB="45725" marR="91450" marL="91450"/>
                </a:tc>
                <a:tc>
                  <a:txBody>
                    <a:bodyPr/>
                    <a:lstStyle/>
                    <a:p>
                      <a:pPr indent="0" lvl="0" marL="0" marR="0" rtl="0" algn="l">
                        <a:spcBef>
                          <a:spcPts val="0"/>
                        </a:spcBef>
                        <a:spcAft>
                          <a:spcPts val="0"/>
                        </a:spcAft>
                        <a:buNone/>
                      </a:pPr>
                      <a:r>
                        <a:rPr lang="en-US" sz="2800"/>
                        <a:t>2.6W</a:t>
                      </a:r>
                      <a:endParaRPr sz="2800"/>
                    </a:p>
                  </a:txBody>
                  <a:tcPr marT="45725" marB="45725" marR="91450" marL="91450"/>
                </a:tc>
              </a:tr>
            </a:tbl>
          </a:graphicData>
        </a:graphic>
      </p:graphicFrame>
      <p:sp>
        <p:nvSpPr>
          <p:cNvPr id="732" name="Google Shape;732;g12a57f9e5a4_2_109"/>
          <p:cNvSpPr txBox="1"/>
          <p:nvPr/>
        </p:nvSpPr>
        <p:spPr>
          <a:xfrm>
            <a:off x="0" y="3954651"/>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90000"/>
              </a:lnSpc>
              <a:spcBef>
                <a:spcPts val="0"/>
              </a:spcBef>
              <a:spcAft>
                <a:spcPts val="0"/>
              </a:spcAft>
              <a:buClr>
                <a:schemeClr val="dk1"/>
              </a:buClr>
              <a:buSzPct val="100000"/>
              <a:buFont typeface="Arial"/>
              <a:buNone/>
            </a:pPr>
            <a:r>
              <a:rPr b="0" i="0" lang="en-US" sz="2800" u="none" cap="none" strike="noStrike">
                <a:solidFill>
                  <a:schemeClr val="dk1"/>
                </a:solidFill>
                <a:latin typeface="Garamond"/>
                <a:ea typeface="Garamond"/>
                <a:cs typeface="Garamond"/>
                <a:sym typeface="Garamond"/>
              </a:rPr>
              <a:t>Table 1: Gecko imager power budget </a:t>
            </a:r>
            <a:endParaRPr b="0" i="0" sz="2800" u="none" cap="none" strike="noStrike">
              <a:solidFill>
                <a:schemeClr val="dk1"/>
              </a:solidFill>
              <a:latin typeface="Garamond"/>
              <a:ea typeface="Garamond"/>
              <a:cs typeface="Garamond"/>
              <a:sym typeface="Garamond"/>
            </a:endParaRPr>
          </a:p>
        </p:txBody>
      </p:sp>
      <p:sp>
        <p:nvSpPr>
          <p:cNvPr id="733" name="Google Shape;733;g12a57f9e5a4_2_109"/>
          <p:cNvSpPr txBox="1"/>
          <p:nvPr/>
        </p:nvSpPr>
        <p:spPr>
          <a:xfrm>
            <a:off x="0" y="4551046"/>
            <a:ext cx="12192000" cy="3381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Garamond"/>
                <a:ea typeface="Garamond"/>
                <a:cs typeface="Garamond"/>
                <a:sym typeface="Garamond"/>
              </a:rPr>
              <a:t>The +5V rail supplying the payload should be able to source at least 1A </a:t>
            </a:r>
            <a:endParaRPr b="0" i="0" sz="2800" u="none" cap="none" strike="noStrike">
              <a:solidFill>
                <a:schemeClr val="dk1"/>
              </a:solidFill>
              <a:latin typeface="Garamond"/>
              <a:ea typeface="Garamond"/>
              <a:cs typeface="Garamond"/>
              <a:sym typeface="Garamond"/>
            </a:endParaRPr>
          </a:p>
        </p:txBody>
      </p:sp>
      <p:sp>
        <p:nvSpPr>
          <p:cNvPr id="734" name="Google Shape;734;g12a57f9e5a4_2_109"/>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2a57f9e5a4_2_117"/>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Imager – Interface options</a:t>
            </a:r>
            <a:endParaRPr/>
          </a:p>
        </p:txBody>
      </p:sp>
      <p:sp>
        <p:nvSpPr>
          <p:cNvPr id="740" name="Google Shape;740;g12a57f9e5a4_2_117"/>
          <p:cNvSpPr txBox="1"/>
          <p:nvPr/>
        </p:nvSpPr>
        <p:spPr>
          <a:xfrm>
            <a:off x="-1" y="3783574"/>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90000"/>
              </a:lnSpc>
              <a:spcBef>
                <a:spcPts val="0"/>
              </a:spcBef>
              <a:spcAft>
                <a:spcPts val="0"/>
              </a:spcAft>
              <a:buClr>
                <a:schemeClr val="dk1"/>
              </a:buClr>
              <a:buSzPct val="100000"/>
              <a:buFont typeface="Arial"/>
              <a:buNone/>
            </a:pPr>
            <a:r>
              <a:rPr b="0" i="0" lang="en-US" sz="2800" u="none" cap="none" strike="noStrike">
                <a:solidFill>
                  <a:schemeClr val="dk1"/>
                </a:solidFill>
                <a:latin typeface="Garamond"/>
                <a:ea typeface="Garamond"/>
                <a:cs typeface="Garamond"/>
                <a:sym typeface="Garamond"/>
              </a:rPr>
              <a:t>Table 2: Comparison of the payload’s possible interfaces </a:t>
            </a:r>
            <a:endParaRPr b="0" i="0" sz="2800" u="none" cap="none" strike="noStrike">
              <a:solidFill>
                <a:schemeClr val="dk1"/>
              </a:solidFill>
              <a:latin typeface="Garamond"/>
              <a:ea typeface="Garamond"/>
              <a:cs typeface="Garamond"/>
              <a:sym typeface="Garamond"/>
            </a:endParaRPr>
          </a:p>
        </p:txBody>
      </p:sp>
      <p:graphicFrame>
        <p:nvGraphicFramePr>
          <p:cNvPr id="741" name="Google Shape;741;g12a57f9e5a4_2_117"/>
          <p:cNvGraphicFramePr/>
          <p:nvPr/>
        </p:nvGraphicFramePr>
        <p:xfrm>
          <a:off x="-1" y="1267960"/>
          <a:ext cx="3000000" cy="3000000"/>
        </p:xfrm>
        <a:graphic>
          <a:graphicData uri="http://schemas.openxmlformats.org/drawingml/2006/table">
            <a:tbl>
              <a:tblPr bandRow="1" firstRow="1">
                <a:noFill/>
                <a:tableStyleId>{9967CD8D-6697-4692-BB72-67FEA923938F}</a:tableStyleId>
              </a:tblPr>
              <a:tblGrid>
                <a:gridCol w="4064000"/>
                <a:gridCol w="4064000"/>
                <a:gridCol w="4064000"/>
              </a:tblGrid>
              <a:tr h="367900">
                <a:tc>
                  <a:txBody>
                    <a:bodyPr/>
                    <a:lstStyle/>
                    <a:p>
                      <a:pPr indent="0" lvl="0" marL="0" marR="0" rtl="0" algn="l">
                        <a:spcBef>
                          <a:spcPts val="0"/>
                        </a:spcBef>
                        <a:spcAft>
                          <a:spcPts val="0"/>
                        </a:spcAft>
                        <a:buNone/>
                      </a:pPr>
                      <a:r>
                        <a:rPr lang="en-US" sz="2400"/>
                        <a:t>Data link</a:t>
                      </a:r>
                      <a:endParaRPr sz="2400"/>
                    </a:p>
                  </a:txBody>
                  <a:tcPr marT="45725" marB="45725" marR="91450" marL="91450"/>
                </a:tc>
                <a:tc>
                  <a:txBody>
                    <a:bodyPr/>
                    <a:lstStyle/>
                    <a:p>
                      <a:pPr indent="0" lvl="0" marL="0" marR="0" rtl="0" algn="l">
                        <a:spcBef>
                          <a:spcPts val="0"/>
                        </a:spcBef>
                        <a:spcAft>
                          <a:spcPts val="0"/>
                        </a:spcAft>
                        <a:buNone/>
                      </a:pPr>
                      <a:r>
                        <a:rPr lang="en-US" sz="2400"/>
                        <a:t>Data rate</a:t>
                      </a:r>
                      <a:endParaRPr sz="2400"/>
                    </a:p>
                  </a:txBody>
                  <a:tcPr marT="45725" marB="45725" marR="91450" marL="91450"/>
                </a:tc>
                <a:tc>
                  <a:txBody>
                    <a:bodyPr/>
                    <a:lstStyle/>
                    <a:p>
                      <a:pPr indent="0" lvl="0" marL="0" marR="0" rtl="0" algn="l">
                        <a:spcBef>
                          <a:spcPts val="0"/>
                        </a:spcBef>
                        <a:spcAft>
                          <a:spcPts val="0"/>
                        </a:spcAft>
                        <a:buNone/>
                      </a:pPr>
                      <a:r>
                        <a:rPr lang="en-US" sz="2400"/>
                        <a:t>Interface available for STM32H7 OBC</a:t>
                      </a:r>
                      <a:endParaRPr sz="2400"/>
                    </a:p>
                  </a:txBody>
                  <a:tcPr marT="45725" marB="45725" marR="91450" marL="91450"/>
                </a:tc>
              </a:tr>
              <a:tr h="367900">
                <a:tc>
                  <a:txBody>
                    <a:bodyPr/>
                    <a:lstStyle/>
                    <a:p>
                      <a:pPr indent="0" lvl="0" marL="0" marR="0" rtl="0" algn="l">
                        <a:spcBef>
                          <a:spcPts val="0"/>
                        </a:spcBef>
                        <a:spcAft>
                          <a:spcPts val="0"/>
                        </a:spcAft>
                        <a:buNone/>
                      </a:pPr>
                      <a:r>
                        <a:rPr lang="en-US" sz="2000"/>
                        <a:t>LVDS</a:t>
                      </a:r>
                      <a:endParaRPr sz="2000"/>
                    </a:p>
                  </a:txBody>
                  <a:tcPr marT="45725" marB="45725" marR="91450" marL="91450"/>
                </a:tc>
                <a:tc>
                  <a:txBody>
                    <a:bodyPr/>
                    <a:lstStyle/>
                    <a:p>
                      <a:pPr indent="0" lvl="0" marL="0" marR="0" rtl="0" algn="l">
                        <a:spcBef>
                          <a:spcPts val="0"/>
                        </a:spcBef>
                        <a:spcAft>
                          <a:spcPts val="0"/>
                        </a:spcAft>
                        <a:buNone/>
                      </a:pPr>
                      <a:r>
                        <a:rPr lang="en-US" sz="2000"/>
                        <a:t>&gt;155 Mbps</a:t>
                      </a:r>
                      <a:endParaRPr sz="2000"/>
                    </a:p>
                  </a:txBody>
                  <a:tcPr marT="45725" marB="45725" marR="91450" marL="91450"/>
                </a:tc>
                <a:tc>
                  <a:txBody>
                    <a:bodyPr/>
                    <a:lstStyle/>
                    <a:p>
                      <a:pPr indent="0" lvl="0" marL="0" marR="0" rtl="0" algn="l">
                        <a:spcBef>
                          <a:spcPts val="0"/>
                        </a:spcBef>
                        <a:spcAft>
                          <a:spcPts val="0"/>
                        </a:spcAft>
                        <a:buNone/>
                      </a:pPr>
                      <a:r>
                        <a:rPr lang="en-US" sz="2000"/>
                        <a:t>No</a:t>
                      </a:r>
                      <a:endParaRPr sz="2000"/>
                    </a:p>
                  </a:txBody>
                  <a:tcPr marT="45725" marB="45725" marR="91450" marL="91450"/>
                </a:tc>
              </a:tr>
              <a:tr h="367900">
                <a:tc>
                  <a:txBody>
                    <a:bodyPr/>
                    <a:lstStyle/>
                    <a:p>
                      <a:pPr indent="0" lvl="0" marL="0" marR="0" rtl="0" algn="l">
                        <a:spcBef>
                          <a:spcPts val="0"/>
                        </a:spcBef>
                        <a:spcAft>
                          <a:spcPts val="0"/>
                        </a:spcAft>
                        <a:buNone/>
                      </a:pPr>
                      <a:r>
                        <a:rPr lang="en-US" sz="2000"/>
                        <a:t>CAN</a:t>
                      </a:r>
                      <a:endParaRPr sz="2000"/>
                    </a:p>
                  </a:txBody>
                  <a:tcPr marT="45725" marB="45725" marR="91450" marL="91450"/>
                </a:tc>
                <a:tc>
                  <a:txBody>
                    <a:bodyPr/>
                    <a:lstStyle/>
                    <a:p>
                      <a:pPr indent="0" lvl="0" marL="0" marR="0" rtl="0" algn="l">
                        <a:spcBef>
                          <a:spcPts val="0"/>
                        </a:spcBef>
                        <a:spcAft>
                          <a:spcPts val="0"/>
                        </a:spcAft>
                        <a:buNone/>
                      </a:pPr>
                      <a:r>
                        <a:rPr lang="en-US" sz="2000"/>
                        <a:t>Up to 1 Mbps</a:t>
                      </a:r>
                      <a:endParaRPr sz="2000"/>
                    </a:p>
                  </a:txBody>
                  <a:tcPr marT="45725" marB="45725" marR="91450" marL="91450"/>
                </a:tc>
                <a:tc>
                  <a:txBody>
                    <a:bodyPr/>
                    <a:lstStyle/>
                    <a:p>
                      <a:pPr indent="0" lvl="0" marL="0" marR="0" rtl="0" algn="l">
                        <a:spcBef>
                          <a:spcPts val="0"/>
                        </a:spcBef>
                        <a:spcAft>
                          <a:spcPts val="0"/>
                        </a:spcAft>
                        <a:buNone/>
                      </a:pPr>
                      <a:r>
                        <a:rPr lang="en-US" sz="2000"/>
                        <a:t>Yes</a:t>
                      </a:r>
                      <a:endParaRPr sz="2000"/>
                    </a:p>
                  </a:txBody>
                  <a:tcPr marT="45725" marB="45725" marR="91450" marL="91450"/>
                </a:tc>
              </a:tr>
              <a:tr h="367900">
                <a:tc>
                  <a:txBody>
                    <a:bodyPr/>
                    <a:lstStyle/>
                    <a:p>
                      <a:pPr indent="0" lvl="0" marL="0" marR="0" rtl="0" algn="l">
                        <a:spcBef>
                          <a:spcPts val="0"/>
                        </a:spcBef>
                        <a:spcAft>
                          <a:spcPts val="0"/>
                        </a:spcAft>
                        <a:buNone/>
                      </a:pPr>
                      <a:r>
                        <a:rPr lang="en-US" sz="2000"/>
                        <a:t>I</a:t>
                      </a:r>
                      <a:r>
                        <a:rPr baseline="30000" lang="en-US" sz="2000"/>
                        <a:t>2</a:t>
                      </a:r>
                      <a:r>
                        <a:rPr lang="en-US" sz="2000"/>
                        <a:t>C</a:t>
                      </a:r>
                      <a:endParaRPr sz="2000"/>
                    </a:p>
                  </a:txBody>
                  <a:tcPr marT="45725" marB="45725" marR="91450" marL="91450"/>
                </a:tc>
                <a:tc>
                  <a:txBody>
                    <a:bodyPr/>
                    <a:lstStyle/>
                    <a:p>
                      <a:pPr indent="0" lvl="0" marL="0" marR="0" rtl="0" algn="l">
                        <a:spcBef>
                          <a:spcPts val="0"/>
                        </a:spcBef>
                        <a:spcAft>
                          <a:spcPts val="0"/>
                        </a:spcAft>
                        <a:buNone/>
                      </a:pPr>
                      <a:r>
                        <a:rPr lang="en-US" sz="2000"/>
                        <a:t>Up to 3.4 Mbps</a:t>
                      </a:r>
                      <a:endParaRPr sz="2000"/>
                    </a:p>
                  </a:txBody>
                  <a:tcPr marT="45725" marB="45725" marR="91450" marL="91450"/>
                </a:tc>
                <a:tc>
                  <a:txBody>
                    <a:bodyPr/>
                    <a:lstStyle/>
                    <a:p>
                      <a:pPr indent="0" lvl="0" marL="0" marR="0" rtl="0" algn="l">
                        <a:spcBef>
                          <a:spcPts val="0"/>
                        </a:spcBef>
                        <a:spcAft>
                          <a:spcPts val="0"/>
                        </a:spcAft>
                        <a:buNone/>
                      </a:pPr>
                      <a:r>
                        <a:rPr lang="en-US" sz="2000"/>
                        <a:t>Yes</a:t>
                      </a:r>
                      <a:endParaRPr sz="2000"/>
                    </a:p>
                  </a:txBody>
                  <a:tcPr marT="45725" marB="45725" marR="91450" marL="91450"/>
                </a:tc>
              </a:tr>
              <a:tr h="367900">
                <a:tc>
                  <a:txBody>
                    <a:bodyPr/>
                    <a:lstStyle/>
                    <a:p>
                      <a:pPr indent="0" lvl="0" marL="0" marR="0" rtl="0" algn="l">
                        <a:spcBef>
                          <a:spcPts val="0"/>
                        </a:spcBef>
                        <a:spcAft>
                          <a:spcPts val="0"/>
                        </a:spcAft>
                        <a:buNone/>
                      </a:pPr>
                      <a:r>
                        <a:rPr lang="en-US" sz="2000"/>
                        <a:t>SPI</a:t>
                      </a:r>
                      <a:endParaRPr sz="2000"/>
                    </a:p>
                  </a:txBody>
                  <a:tcPr marT="45725" marB="45725" marR="91450" marL="91450"/>
                </a:tc>
                <a:tc>
                  <a:txBody>
                    <a:bodyPr/>
                    <a:lstStyle/>
                    <a:p>
                      <a:pPr indent="0" lvl="0" marL="0" marR="0" rtl="0" algn="l">
                        <a:spcBef>
                          <a:spcPts val="0"/>
                        </a:spcBef>
                        <a:spcAft>
                          <a:spcPts val="0"/>
                        </a:spcAft>
                        <a:buNone/>
                      </a:pPr>
                      <a:r>
                        <a:rPr lang="en-US" sz="2000"/>
                        <a:t>Up to 60Mbps</a:t>
                      </a:r>
                      <a:endParaRPr sz="2000"/>
                    </a:p>
                  </a:txBody>
                  <a:tcPr marT="45725" marB="45725" marR="91450" marL="91450"/>
                </a:tc>
                <a:tc>
                  <a:txBody>
                    <a:bodyPr/>
                    <a:lstStyle/>
                    <a:p>
                      <a:pPr indent="0" lvl="0" marL="0" marR="0" rtl="0" algn="l">
                        <a:spcBef>
                          <a:spcPts val="0"/>
                        </a:spcBef>
                        <a:spcAft>
                          <a:spcPts val="0"/>
                        </a:spcAft>
                        <a:buNone/>
                      </a:pPr>
                      <a:r>
                        <a:rPr lang="en-US" sz="2000"/>
                        <a:t>Yes</a:t>
                      </a:r>
                      <a:endParaRPr sz="2000"/>
                    </a:p>
                  </a:txBody>
                  <a:tcPr marT="45725" marB="45725" marR="91450" marL="91450"/>
                </a:tc>
              </a:tr>
            </a:tbl>
          </a:graphicData>
        </a:graphic>
      </p:graphicFrame>
      <p:sp>
        <p:nvSpPr>
          <p:cNvPr id="742" name="Google Shape;742;g12a57f9e5a4_2_117"/>
          <p:cNvSpPr txBox="1"/>
          <p:nvPr/>
        </p:nvSpPr>
        <p:spPr>
          <a:xfrm>
            <a:off x="0" y="4337644"/>
            <a:ext cx="12192000" cy="1453556"/>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Garamond"/>
                <a:ea typeface="Garamond"/>
                <a:cs typeface="Garamond"/>
                <a:sym typeface="Garamond"/>
              </a:rPr>
              <a:t>LVDS would have been optimal, but the OBC</a:t>
            </a:r>
            <a:r>
              <a:rPr lang="en-US" sz="2400">
                <a:solidFill>
                  <a:schemeClr val="dk1"/>
                </a:solidFill>
                <a:latin typeface="Garamond"/>
                <a:ea typeface="Garamond"/>
                <a:cs typeface="Garamond"/>
                <a:sym typeface="Garamond"/>
              </a:rPr>
              <a:t>’s microcontroller</a:t>
            </a:r>
            <a:r>
              <a:rPr b="0" i="0" lang="en-US" sz="2400" u="none" cap="none" strike="noStrike">
                <a:solidFill>
                  <a:schemeClr val="dk1"/>
                </a:solidFill>
                <a:latin typeface="Garamond"/>
                <a:ea typeface="Garamond"/>
                <a:cs typeface="Garamond"/>
                <a:sym typeface="Garamond"/>
              </a:rPr>
              <a:t> does not support LVDS natively. This would need a MIPI DSI/LVDS converter such as the SN65DSI from Texas Instruments.</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Garamond"/>
                <a:ea typeface="Garamond"/>
                <a:cs typeface="Garamond"/>
                <a:sym typeface="Garamond"/>
              </a:rPr>
              <a:t> SPI is the next best option.</a:t>
            </a:r>
            <a:endParaRPr b="0" i="0" sz="2400" u="none" cap="none" strike="noStrike">
              <a:solidFill>
                <a:schemeClr val="dk1"/>
              </a:solidFill>
              <a:latin typeface="Garamond"/>
              <a:ea typeface="Garamond"/>
              <a:cs typeface="Garamond"/>
              <a:sym typeface="Garamond"/>
            </a:endParaRPr>
          </a:p>
        </p:txBody>
      </p:sp>
      <p:sp>
        <p:nvSpPr>
          <p:cNvPr id="743" name="Google Shape;743;g12a57f9e5a4_2_117"/>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architecture</a:t>
            </a:r>
            <a:endParaRPr/>
          </a:p>
        </p:txBody>
      </p:sp>
      <p:sp>
        <p:nvSpPr>
          <p:cNvPr id="468" name="Google Shape;468;p3"/>
          <p:cNvSpPr txBox="1"/>
          <p:nvPr>
            <p:ph idx="1" type="body"/>
          </p:nvPr>
        </p:nvSpPr>
        <p:spPr>
          <a:xfrm>
            <a:off x="170065" y="1800494"/>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Processing architecture</a:t>
            </a:r>
            <a:endParaRPr/>
          </a:p>
          <a:p>
            <a:pPr indent="0" lvl="0" marL="0" rtl="0" algn="l">
              <a:lnSpc>
                <a:spcPct val="90000"/>
              </a:lnSpc>
              <a:spcBef>
                <a:spcPts val="1000"/>
              </a:spcBef>
              <a:spcAft>
                <a:spcPts val="0"/>
              </a:spcAft>
              <a:buClr>
                <a:schemeClr val="dk1"/>
              </a:buClr>
              <a:buSzPts val="2400"/>
              <a:buNone/>
            </a:pPr>
            <a:r>
              <a:rPr lang="en-US" sz="2400"/>
              <a:t>Could be centralized to reduce BOM count, complexity and power consumption compared to a distributed architecture.</a:t>
            </a:r>
            <a:endParaRPr/>
          </a:p>
          <a:p>
            <a:pPr indent="0" lvl="0" marL="0" rtl="0" algn="l">
              <a:lnSpc>
                <a:spcPct val="90000"/>
              </a:lnSpc>
              <a:spcBef>
                <a:spcPts val="1000"/>
              </a:spcBef>
              <a:spcAft>
                <a:spcPts val="0"/>
              </a:spcAft>
              <a:buClr>
                <a:schemeClr val="dk1"/>
              </a:buClr>
              <a:buSzPts val="2800"/>
              <a:buNone/>
            </a:pPr>
            <a:r>
              <a:rPr b="1" lang="en-US"/>
              <a:t>Software Architecture</a:t>
            </a:r>
            <a:endParaRPr/>
          </a:p>
          <a:p>
            <a:pPr indent="0" lvl="0" marL="0" rtl="0" algn="l">
              <a:lnSpc>
                <a:spcPct val="90000"/>
              </a:lnSpc>
              <a:spcBef>
                <a:spcPts val="1000"/>
              </a:spcBef>
              <a:spcAft>
                <a:spcPts val="0"/>
              </a:spcAft>
              <a:buClr>
                <a:schemeClr val="dk1"/>
              </a:buClr>
              <a:buSzPts val="2400"/>
              <a:buNone/>
            </a:pPr>
            <a:r>
              <a:rPr lang="en-US" sz="2400"/>
              <a:t>A kernel such as FreeRTOS would be suitable as it is thoroughly tested and has been used in space applications. </a:t>
            </a:r>
            <a:endParaRPr/>
          </a:p>
          <a:p>
            <a:pPr indent="0" lvl="0" marL="0" rtl="0" algn="l">
              <a:lnSpc>
                <a:spcPct val="90000"/>
              </a:lnSpc>
              <a:spcBef>
                <a:spcPts val="1000"/>
              </a:spcBef>
              <a:spcAft>
                <a:spcPts val="0"/>
              </a:spcAft>
              <a:buClr>
                <a:schemeClr val="dk1"/>
              </a:buClr>
              <a:buSzPts val="2800"/>
              <a:buNone/>
            </a:pPr>
            <a:r>
              <a:rPr b="1" lang="en-US"/>
              <a:t>Software Communication Framework</a:t>
            </a:r>
            <a:endParaRPr/>
          </a:p>
          <a:p>
            <a:pPr indent="0" lvl="0" marL="0" rtl="0" algn="l">
              <a:lnSpc>
                <a:spcPct val="90000"/>
              </a:lnSpc>
              <a:spcBef>
                <a:spcPts val="1000"/>
              </a:spcBef>
              <a:spcAft>
                <a:spcPts val="0"/>
              </a:spcAft>
              <a:buClr>
                <a:schemeClr val="dk1"/>
              </a:buClr>
              <a:buSzPts val="2400"/>
              <a:buNone/>
            </a:pPr>
            <a:r>
              <a:rPr lang="en-US" sz="2400"/>
              <a:t>RS485 to be used for communication between subsystems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2a57f9e5a4_2_125"/>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Imager – Technology Readiness</a:t>
            </a:r>
            <a:endParaRPr/>
          </a:p>
        </p:txBody>
      </p:sp>
      <p:sp>
        <p:nvSpPr>
          <p:cNvPr id="749" name="Google Shape;749;g12a57f9e5a4_2_125"/>
          <p:cNvSpPr txBox="1"/>
          <p:nvPr>
            <p:ph idx="1" type="body"/>
          </p:nvPr>
        </p:nvSpPr>
        <p:spPr>
          <a:xfrm>
            <a:off x="170064" y="1143001"/>
            <a:ext cx="5803699"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Gecko has proven flight heritage on successful missions including:</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nSight-1</a:t>
            </a:r>
            <a:endParaRPr/>
          </a:p>
          <a:p>
            <a:pPr indent="-571500" lvl="0" marL="571500" rtl="0" algn="l">
              <a:lnSpc>
                <a:spcPct val="90000"/>
              </a:lnSpc>
              <a:spcBef>
                <a:spcPts val="1000"/>
              </a:spcBef>
              <a:spcAft>
                <a:spcPts val="0"/>
              </a:spcAft>
              <a:buClr>
                <a:schemeClr val="dk1"/>
              </a:buClr>
              <a:buSzPts val="2800"/>
              <a:buFont typeface="Garamond"/>
              <a:buAutoNum type="romanLcPeriod"/>
            </a:pPr>
            <a:r>
              <a:rPr lang="en-US"/>
              <a:t>Gaia 3U</a:t>
            </a:r>
            <a:endParaRPr/>
          </a:p>
          <a:p>
            <a:pPr indent="-228600" lvl="0" marL="228600" rtl="0" algn="l">
              <a:lnSpc>
                <a:spcPct val="90000"/>
              </a:lnSpc>
              <a:spcBef>
                <a:spcPts val="1000"/>
              </a:spcBef>
              <a:spcAft>
                <a:spcPts val="0"/>
              </a:spcAft>
              <a:buClr>
                <a:schemeClr val="dk1"/>
              </a:buClr>
              <a:buSzPts val="2800"/>
              <a:buChar char="•"/>
            </a:pPr>
            <a:r>
              <a:rPr lang="en-US"/>
              <a:t>This gives it the maximum score of 9 on NASA’s technology readiness level (TRL) test.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50" name="Google Shape;750;g12a57f9e5a4_2_125"/>
          <p:cNvSpPr txBox="1"/>
          <p:nvPr>
            <p:ph idx="3" type="body"/>
          </p:nvPr>
        </p:nvSpPr>
        <p:spPr>
          <a:xfrm>
            <a:off x="6218239" y="5148262"/>
            <a:ext cx="5803698" cy="67064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200"/>
              <a:buNone/>
            </a:pPr>
            <a:r>
              <a:rPr lang="en-US"/>
              <a:t>Fig 2: An image of Lake Utah taken by the Gecko imager on board nSight-1</a:t>
            </a:r>
            <a:endParaRPr/>
          </a:p>
        </p:txBody>
      </p:sp>
      <p:pic>
        <p:nvPicPr>
          <p:cNvPr id="751" name="Google Shape;751;g12a57f9e5a4_2_125"/>
          <p:cNvPicPr preferRelativeResize="0"/>
          <p:nvPr>
            <p:ph idx="2" type="pic"/>
          </p:nvPr>
        </p:nvPicPr>
        <p:blipFill rotWithShape="1">
          <a:blip r:embed="rId3">
            <a:alphaModFix/>
          </a:blip>
          <a:srcRect b="0" l="10166" r="10166" t="0"/>
          <a:stretch/>
        </p:blipFill>
        <p:spPr>
          <a:xfrm>
            <a:off x="6218239" y="1143000"/>
            <a:ext cx="5803698" cy="3879166"/>
          </a:xfrm>
          <a:prstGeom prst="rect">
            <a:avLst/>
          </a:prstGeom>
          <a:noFill/>
          <a:ln>
            <a:noFill/>
          </a:ln>
        </p:spPr>
      </p:pic>
      <p:sp>
        <p:nvSpPr>
          <p:cNvPr id="752" name="Google Shape;752;g12a57f9e5a4_2_12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2a57f9e5a4_2_133"/>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24"/>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4400"/>
              <a:buFont typeface="Garamond"/>
              <a:buNone/>
            </a:pPr>
            <a:r>
              <a:rPr lang="en-US" sz="4400"/>
              <a:t>Communication Subsystem</a:t>
            </a:r>
            <a:endParaRPr sz="4400"/>
          </a:p>
        </p:txBody>
      </p:sp>
      <p:sp>
        <p:nvSpPr>
          <p:cNvPr id="763" name="Google Shape;763;p24"/>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chemeClr val="dk1"/>
              </a:buClr>
              <a:buSzPct val="100000"/>
              <a:buNone/>
            </a:pPr>
            <a:r>
              <a:rPr lang="en-US"/>
              <a:t>Presented by:</a:t>
            </a:r>
            <a:endParaRPr/>
          </a:p>
          <a:p>
            <a:pPr indent="0" lvl="0" marL="0" rtl="0" algn="ctr">
              <a:lnSpc>
                <a:spcPct val="90000"/>
              </a:lnSpc>
              <a:spcBef>
                <a:spcPts val="1000"/>
              </a:spcBef>
              <a:spcAft>
                <a:spcPts val="0"/>
              </a:spcAft>
              <a:buClr>
                <a:schemeClr val="dk1"/>
              </a:buClr>
              <a:buSzPct val="100000"/>
              <a:buNone/>
            </a:pPr>
            <a:r>
              <a:rPr lang="en-US"/>
              <a:t>Anna Kamene| Gerald Mbuthia|Timothy Ndichu |Peres Daphny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25"/>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Communication Subsytem Functions</a:t>
            </a:r>
            <a:endParaRPr/>
          </a:p>
        </p:txBody>
      </p:sp>
      <p:sp>
        <p:nvSpPr>
          <p:cNvPr id="769" name="Google Shape;769;p25"/>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t/>
            </a:r>
            <a:endParaRPr/>
          </a:p>
          <a:p>
            <a:pPr indent="0" lvl="0" marL="0" rtl="0" algn="l">
              <a:spcBef>
                <a:spcPts val="1000"/>
              </a:spcBef>
              <a:spcAft>
                <a:spcPts val="0"/>
              </a:spcAft>
              <a:buClr>
                <a:schemeClr val="dk1"/>
              </a:buClr>
              <a:buSzPts val="1100"/>
              <a:buFont typeface="Arial"/>
              <a:buNone/>
            </a:pPr>
            <a:r>
              <a:rPr lang="en-US"/>
              <a:t>The main functions of the Communication subsystem are:</a:t>
            </a:r>
            <a:endParaRPr/>
          </a:p>
          <a:p>
            <a:pPr indent="0" lvl="0" marL="0" rtl="0" algn="l">
              <a:spcBef>
                <a:spcPts val="1000"/>
              </a:spcBef>
              <a:spcAft>
                <a:spcPts val="0"/>
              </a:spcAft>
              <a:buClr>
                <a:schemeClr val="dk1"/>
              </a:buClr>
              <a:buSzPts val="1100"/>
              <a:buFont typeface="Arial"/>
              <a:buNone/>
            </a:pPr>
            <a:r>
              <a:rPr lang="en-US">
                <a:latin typeface="Arial"/>
                <a:ea typeface="Arial"/>
                <a:cs typeface="Arial"/>
                <a:sym typeface="Arial"/>
              </a:rPr>
              <a:t>•</a:t>
            </a:r>
            <a:r>
              <a:rPr lang="en-US"/>
              <a:t> To send data from the satellite to the ground station and,</a:t>
            </a:r>
            <a:endParaRPr/>
          </a:p>
          <a:p>
            <a:pPr indent="0" lvl="0" marL="0" rtl="0" algn="l">
              <a:spcBef>
                <a:spcPts val="1000"/>
              </a:spcBef>
              <a:spcAft>
                <a:spcPts val="0"/>
              </a:spcAft>
              <a:buClr>
                <a:schemeClr val="dk1"/>
              </a:buClr>
              <a:buSzPts val="1100"/>
              <a:buFont typeface="Arial"/>
              <a:buNone/>
            </a:pPr>
            <a:r>
              <a:rPr lang="en-US">
                <a:latin typeface="Arial"/>
                <a:ea typeface="Arial"/>
                <a:cs typeface="Arial"/>
                <a:sym typeface="Arial"/>
              </a:rPr>
              <a:t>•</a:t>
            </a:r>
            <a:r>
              <a:rPr lang="en-US"/>
              <a:t> To distribute commands from the ground station to the satellite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70" name="Google Shape;770;p2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1252372091c_0_7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General Subsystem Architecture</a:t>
            </a:r>
            <a:endParaRPr/>
          </a:p>
        </p:txBody>
      </p:sp>
      <p:sp>
        <p:nvSpPr>
          <p:cNvPr id="776" name="Google Shape;776;g1252372091c_0_76"/>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t/>
            </a:r>
            <a:endParaRPr/>
          </a:p>
          <a:p>
            <a:pPr indent="0" lvl="0" marL="0" rtl="0" algn="l">
              <a:spcBef>
                <a:spcPts val="1000"/>
              </a:spcBef>
              <a:spcAft>
                <a:spcPts val="0"/>
              </a:spcAft>
              <a:buClr>
                <a:schemeClr val="dk1"/>
              </a:buClr>
              <a:buSzPts val="11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77" name="Google Shape;777;g1252372091c_0_7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78" name="Google Shape;778;g1252372091c_0_76"/>
          <p:cNvPicPr preferRelativeResize="0"/>
          <p:nvPr/>
        </p:nvPicPr>
        <p:blipFill rotWithShape="1">
          <a:blip r:embed="rId3">
            <a:alphaModFix/>
          </a:blip>
          <a:srcRect b="0" l="0" r="0" t="0"/>
          <a:stretch/>
        </p:blipFill>
        <p:spPr>
          <a:xfrm>
            <a:off x="465775" y="1160125"/>
            <a:ext cx="11260399" cy="4537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2b1973cc59_1_228"/>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Communication System Architecture and Hardware</a:t>
            </a:r>
            <a:endParaRPr/>
          </a:p>
        </p:txBody>
      </p:sp>
      <p:sp>
        <p:nvSpPr>
          <p:cNvPr id="784" name="Google Shape;784;g12b1973cc59_1_228"/>
          <p:cNvSpPr txBox="1"/>
          <p:nvPr>
            <p:ph idx="1" type="body"/>
          </p:nvPr>
        </p:nvSpPr>
        <p:spPr>
          <a:xfrm>
            <a:off x="170064" y="1287262"/>
            <a:ext cx="11851800" cy="4483200"/>
          </a:xfrm>
          <a:prstGeom prst="rect">
            <a:avLst/>
          </a:prstGeom>
          <a:noFill/>
          <a:ln>
            <a:noFill/>
          </a:ln>
        </p:spPr>
        <p:txBody>
          <a:bodyPr anchorCtr="0" anchor="t" bIns="45700" lIns="91425" spcFirstLastPara="1" rIns="91425" wrap="square" tIns="45700">
            <a:normAutofit fontScale="92500" lnSpcReduction="20000"/>
          </a:bodyPr>
          <a:lstStyle/>
          <a:p>
            <a:pPr indent="-217170" lvl="0" marL="228600" rtl="0" algn="l">
              <a:lnSpc>
                <a:spcPct val="90000"/>
              </a:lnSpc>
              <a:spcBef>
                <a:spcPts val="0"/>
              </a:spcBef>
              <a:spcAft>
                <a:spcPts val="0"/>
              </a:spcAft>
              <a:buClr>
                <a:schemeClr val="dk1"/>
              </a:buClr>
              <a:buSzPct val="100000"/>
              <a:buChar char="•"/>
            </a:pPr>
            <a:r>
              <a:rPr lang="en-US" sz="2400"/>
              <a:t>The nanosatellite communication system architecture required critical consideration of data being forwarded, size of the data, common architectures in use for satellite development as well as power consumption. Data transferred to and from the nano-satellite include: </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Payload data</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Housekeeping data such as telemetry, system health and telecommand.</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Beaconing</a:t>
            </a:r>
            <a:endParaRPr/>
          </a:p>
          <a:p>
            <a:pPr indent="-217170" lvl="0" marL="228600" rtl="0" algn="l">
              <a:lnSpc>
                <a:spcPct val="90000"/>
              </a:lnSpc>
              <a:spcBef>
                <a:spcPts val="1000"/>
              </a:spcBef>
              <a:spcAft>
                <a:spcPts val="0"/>
              </a:spcAft>
              <a:buClr>
                <a:schemeClr val="dk1"/>
              </a:buClr>
              <a:buSzPct val="100000"/>
              <a:buChar char="•"/>
            </a:pPr>
            <a:r>
              <a:rPr lang="en-US" sz="2400"/>
              <a:t>The data sets listed above all require varying communication channels with specific requirements. This requirement includes but are not limited to:</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Transmission band</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Data rates</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Transmission power</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Noise immunity</a:t>
            </a:r>
            <a:endParaRPr/>
          </a:p>
          <a:p>
            <a:pPr indent="-219075" lvl="1" marL="685800" rtl="0" algn="l">
              <a:lnSpc>
                <a:spcPct val="90000"/>
              </a:lnSpc>
              <a:spcBef>
                <a:spcPts val="500"/>
              </a:spcBef>
              <a:spcAft>
                <a:spcPts val="0"/>
              </a:spcAft>
              <a:buClr>
                <a:srgbClr val="C55A11"/>
              </a:buClr>
              <a:buSzPct val="100000"/>
              <a:buChar char="•"/>
            </a:pPr>
            <a:r>
              <a:rPr lang="en-US" sz="2000">
                <a:solidFill>
                  <a:srgbClr val="C55A11"/>
                </a:solidFill>
              </a:rPr>
              <a:t>Modulation Techniques</a:t>
            </a:r>
            <a:endParaRPr/>
          </a:p>
          <a:p>
            <a:pPr indent="-101600" lvl="1" marL="685800" rtl="0" algn="l">
              <a:lnSpc>
                <a:spcPct val="90000"/>
              </a:lnSpc>
              <a:spcBef>
                <a:spcPts val="500"/>
              </a:spcBef>
              <a:spcAft>
                <a:spcPts val="0"/>
              </a:spcAft>
              <a:buClr>
                <a:schemeClr val="dk1"/>
              </a:buClr>
              <a:buSzPct val="100000"/>
              <a:buNone/>
            </a:pPr>
            <a:r>
              <a:t/>
            </a:r>
            <a:endParaRPr sz="2000"/>
          </a:p>
          <a:p>
            <a:pPr indent="-76200" lvl="0" marL="228600" rtl="0" algn="l">
              <a:lnSpc>
                <a:spcPct val="90000"/>
              </a:lnSpc>
              <a:spcBef>
                <a:spcPts val="1000"/>
              </a:spcBef>
              <a:spcAft>
                <a:spcPts val="0"/>
              </a:spcAft>
              <a:buClr>
                <a:schemeClr val="dk1"/>
              </a:buClr>
              <a:buSzPct val="100000"/>
              <a:buNone/>
            </a:pPr>
            <a:r>
              <a:t/>
            </a:r>
            <a:endParaRPr sz="2400"/>
          </a:p>
          <a:p>
            <a:pPr indent="-101600" lvl="1" marL="685800" rtl="0" algn="l">
              <a:lnSpc>
                <a:spcPct val="90000"/>
              </a:lnSpc>
              <a:spcBef>
                <a:spcPts val="500"/>
              </a:spcBef>
              <a:spcAft>
                <a:spcPts val="0"/>
              </a:spcAft>
              <a:buClr>
                <a:schemeClr val="dk1"/>
              </a:buClr>
              <a:buSzPct val="100000"/>
              <a:buNone/>
            </a:pPr>
            <a:r>
              <a:t/>
            </a:r>
            <a:endParaRPr sz="2000"/>
          </a:p>
        </p:txBody>
      </p:sp>
      <p:sp>
        <p:nvSpPr>
          <p:cNvPr id="785" name="Google Shape;785;g12b1973cc59_1_228"/>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12b1973cc59_1_234"/>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Bands for Communication in Cubesats</a:t>
            </a:r>
            <a:endParaRPr/>
          </a:p>
        </p:txBody>
      </p:sp>
      <p:sp>
        <p:nvSpPr>
          <p:cNvPr id="791" name="Google Shape;791;g12b1973cc59_1_234"/>
          <p:cNvSpPr txBox="1"/>
          <p:nvPr>
            <p:ph idx="1" type="body"/>
          </p:nvPr>
        </p:nvSpPr>
        <p:spPr>
          <a:xfrm>
            <a:off x="170064" y="1287262"/>
            <a:ext cx="11851800" cy="4483200"/>
          </a:xfrm>
          <a:prstGeom prst="rect">
            <a:avLst/>
          </a:prstGeom>
          <a:blipFill rotWithShape="1">
            <a:blip r:embed="rId3">
              <a:alphaModFix/>
            </a:blip>
            <a:stretch>
              <a:fillRect b="0" l="-619" r="-969" t="-271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792" name="Google Shape;792;g12b1973cc59_1_234"/>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12b1973cc59_1_24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Tafiti On-board Communication System Architecture and Hardware.</a:t>
            </a:r>
            <a:endParaRPr/>
          </a:p>
        </p:txBody>
      </p:sp>
      <p:sp>
        <p:nvSpPr>
          <p:cNvPr id="798" name="Google Shape;798;g12b1973cc59_1_240"/>
          <p:cNvSpPr txBox="1"/>
          <p:nvPr>
            <p:ph idx="1" type="body"/>
          </p:nvPr>
        </p:nvSpPr>
        <p:spPr>
          <a:xfrm>
            <a:off x="170064" y="1287262"/>
            <a:ext cx="11851800" cy="4483200"/>
          </a:xfrm>
          <a:prstGeom prst="rect">
            <a:avLst/>
          </a:prstGeom>
          <a:noFill/>
          <a:ln>
            <a:noFill/>
          </a:ln>
        </p:spPr>
        <p:txBody>
          <a:bodyPr anchorCtr="0" anchor="t" bIns="45700" lIns="91425" spcFirstLastPara="1" rIns="91425" wrap="square" tIns="45700">
            <a:normAutofit fontScale="85000" lnSpcReduction="10000"/>
          </a:bodyPr>
          <a:lstStyle/>
          <a:p>
            <a:pPr indent="-217169" lvl="0" marL="228600" rtl="0" algn="l">
              <a:lnSpc>
                <a:spcPct val="90000"/>
              </a:lnSpc>
              <a:spcBef>
                <a:spcPts val="0"/>
              </a:spcBef>
              <a:spcAft>
                <a:spcPts val="0"/>
              </a:spcAft>
              <a:buClr>
                <a:schemeClr val="dk1"/>
              </a:buClr>
              <a:buSzPct val="100000"/>
              <a:buChar char="•"/>
            </a:pPr>
            <a:r>
              <a:rPr lang="en-US" sz="2400"/>
              <a:t>The Tafiti Cubesat communication system will have to be able to </a:t>
            </a:r>
            <a:r>
              <a:rPr b="1" lang="en-US" sz="2400"/>
              <a:t>transfer</a:t>
            </a:r>
            <a:r>
              <a:rPr lang="en-US" sz="2400"/>
              <a:t> a huge </a:t>
            </a:r>
            <a:r>
              <a:rPr b="1" lang="en-US" sz="2400"/>
              <a:t>payload data</a:t>
            </a:r>
            <a:r>
              <a:rPr lang="en-US" sz="2400"/>
              <a:t>, </a:t>
            </a:r>
            <a:r>
              <a:rPr b="1" lang="en-US" sz="2400"/>
              <a:t>housekeeping data </a:t>
            </a:r>
            <a:r>
              <a:rPr lang="en-US" sz="2400"/>
              <a:t>and allow for </a:t>
            </a:r>
            <a:r>
              <a:rPr b="1" lang="en-US" sz="2400"/>
              <a:t>telemetry, tracking and telecommand</a:t>
            </a:r>
            <a:r>
              <a:rPr lang="en-US" sz="2400"/>
              <a:t>. To achieve this, atleast </a:t>
            </a:r>
            <a:r>
              <a:rPr b="1" lang="en-US" sz="2400"/>
              <a:t>2 independent channels </a:t>
            </a:r>
            <a:r>
              <a:rPr lang="en-US" sz="2400"/>
              <a:t>will be used to achieve this. </a:t>
            </a:r>
            <a:endParaRPr/>
          </a:p>
          <a:p>
            <a:pPr indent="-217169" lvl="0" marL="228600" rtl="0" algn="l">
              <a:lnSpc>
                <a:spcPct val="90000"/>
              </a:lnSpc>
              <a:spcBef>
                <a:spcPts val="1000"/>
              </a:spcBef>
              <a:spcAft>
                <a:spcPts val="0"/>
              </a:spcAft>
              <a:buClr>
                <a:schemeClr val="dk1"/>
              </a:buClr>
              <a:buSzPct val="100000"/>
              <a:buChar char="•"/>
            </a:pPr>
            <a:r>
              <a:rPr lang="en-US" sz="2400"/>
              <a:t>One channel will be a </a:t>
            </a:r>
            <a:r>
              <a:rPr b="1" lang="en-US" sz="2400"/>
              <a:t>high data rate channel</a:t>
            </a:r>
            <a:r>
              <a:rPr lang="en-US" sz="2400"/>
              <a:t> to transfer the </a:t>
            </a:r>
            <a:r>
              <a:rPr b="1" lang="en-US" sz="2400"/>
              <a:t>payload data </a:t>
            </a:r>
            <a:r>
              <a:rPr lang="en-US" sz="2400"/>
              <a:t>while the second channel will be one to carry out </a:t>
            </a:r>
            <a:r>
              <a:rPr b="1" lang="en-US" sz="2400"/>
              <a:t>housekeeping data transfer </a:t>
            </a:r>
            <a:r>
              <a:rPr lang="en-US" sz="2400"/>
              <a:t>along with </a:t>
            </a:r>
            <a:r>
              <a:rPr b="1" lang="en-US" sz="2400"/>
              <a:t>telemetry</a:t>
            </a:r>
            <a:r>
              <a:rPr lang="en-US" sz="2400"/>
              <a:t>, </a:t>
            </a:r>
            <a:r>
              <a:rPr b="1" lang="en-US" sz="2400"/>
              <a:t>tracking</a:t>
            </a:r>
            <a:r>
              <a:rPr lang="en-US" sz="2400"/>
              <a:t> and </a:t>
            </a:r>
            <a:r>
              <a:rPr b="1" lang="en-US" sz="2400"/>
              <a:t>telecommand</a:t>
            </a:r>
            <a:r>
              <a:rPr lang="en-US" sz="2400"/>
              <a:t>. </a:t>
            </a:r>
            <a:endParaRPr/>
          </a:p>
          <a:p>
            <a:pPr indent="-217169" lvl="0" marL="228600" rtl="0" algn="l">
              <a:lnSpc>
                <a:spcPct val="90000"/>
              </a:lnSpc>
              <a:spcBef>
                <a:spcPts val="1000"/>
              </a:spcBef>
              <a:spcAft>
                <a:spcPts val="0"/>
              </a:spcAft>
              <a:buClr>
                <a:schemeClr val="dk1"/>
              </a:buClr>
              <a:buSzPct val="100000"/>
              <a:buChar char="•"/>
            </a:pPr>
            <a:r>
              <a:rPr lang="en-US" sz="2400"/>
              <a:t>The roles of the second channel maybe </a:t>
            </a:r>
            <a:r>
              <a:rPr b="1" lang="en-US" sz="2400"/>
              <a:t>shared out </a:t>
            </a:r>
            <a:r>
              <a:rPr lang="en-US" sz="2400"/>
              <a:t>to another channel in the case where the ground station requires </a:t>
            </a:r>
            <a:r>
              <a:rPr b="1" lang="en-US" sz="2400"/>
              <a:t>uninterrupted transfer </a:t>
            </a:r>
            <a:r>
              <a:rPr lang="en-US" sz="2400"/>
              <a:t>of the telemetry and tracking data. Telemetry and tracking data may be useful at the ground station to design a tracking system to point the antennas towards the orbiting CubeSat. </a:t>
            </a:r>
            <a:endParaRPr/>
          </a:p>
          <a:p>
            <a:pPr indent="-217169" lvl="0" marL="228600" rtl="0" algn="l">
              <a:lnSpc>
                <a:spcPct val="90000"/>
              </a:lnSpc>
              <a:spcBef>
                <a:spcPts val="1000"/>
              </a:spcBef>
              <a:spcAft>
                <a:spcPts val="0"/>
              </a:spcAft>
              <a:buClr>
                <a:schemeClr val="dk1"/>
              </a:buClr>
              <a:buSzPct val="100000"/>
              <a:buChar char="•"/>
            </a:pPr>
            <a:r>
              <a:rPr lang="en-US" sz="2400"/>
              <a:t>In-house design and fabrication of communication systems for a CubeSat was found to be a very common practice by numerous organizations as this made it easier to have complete control of the specifications being exactly what is required. This however needs high level expertise as well as capital investment. These initial expenses would be offset by the cost savings and revenue generated from subsequent launches and sales.</a:t>
            </a:r>
            <a:endParaRPr/>
          </a:p>
          <a:p>
            <a:pPr indent="-87629" lvl="0" marL="228600" rtl="0" algn="l">
              <a:lnSpc>
                <a:spcPct val="90000"/>
              </a:lnSpc>
              <a:spcBef>
                <a:spcPts val="1000"/>
              </a:spcBef>
              <a:spcAft>
                <a:spcPts val="0"/>
              </a:spcAft>
              <a:buClr>
                <a:schemeClr val="dk1"/>
              </a:buClr>
              <a:buSzPct val="100000"/>
              <a:buNone/>
            </a:pPr>
            <a:r>
              <a:t/>
            </a:r>
            <a:endParaRPr sz="2400"/>
          </a:p>
          <a:p>
            <a:pPr indent="-111125" lvl="1" marL="685800" rtl="0" algn="l">
              <a:lnSpc>
                <a:spcPct val="90000"/>
              </a:lnSpc>
              <a:spcBef>
                <a:spcPts val="500"/>
              </a:spcBef>
              <a:spcAft>
                <a:spcPts val="0"/>
              </a:spcAft>
              <a:buClr>
                <a:schemeClr val="dk1"/>
              </a:buClr>
              <a:buSzPct val="100000"/>
              <a:buNone/>
            </a:pPr>
            <a:r>
              <a:t/>
            </a:r>
            <a:endParaRPr sz="2000"/>
          </a:p>
        </p:txBody>
      </p:sp>
      <p:sp>
        <p:nvSpPr>
          <p:cNvPr id="799" name="Google Shape;799;g12b1973cc59_1_24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12b1973cc59_1_24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Tafiti On-board Communication System Architecture and Hardware.</a:t>
            </a:r>
            <a:endParaRPr/>
          </a:p>
        </p:txBody>
      </p:sp>
      <p:sp>
        <p:nvSpPr>
          <p:cNvPr id="805" name="Google Shape;805;g12b1973cc59_1_246"/>
          <p:cNvSpPr txBox="1"/>
          <p:nvPr>
            <p:ph idx="1" type="body"/>
          </p:nvPr>
        </p:nvSpPr>
        <p:spPr>
          <a:xfrm>
            <a:off x="170064" y="2281562"/>
            <a:ext cx="11851800" cy="2814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following describes the approach in which the full communication system will be realized:</a:t>
            </a:r>
            <a:endParaRPr/>
          </a:p>
          <a:p>
            <a:pPr indent="-228600" lvl="2" marL="1143000" rtl="0" algn="l">
              <a:lnSpc>
                <a:spcPct val="90000"/>
              </a:lnSpc>
              <a:spcBef>
                <a:spcPts val="500"/>
              </a:spcBef>
              <a:spcAft>
                <a:spcPts val="0"/>
              </a:spcAft>
              <a:buClr>
                <a:srgbClr val="C55A11"/>
              </a:buClr>
              <a:buSzPts val="2400"/>
              <a:buChar char="•"/>
            </a:pPr>
            <a:r>
              <a:rPr lang="en-US" sz="2400">
                <a:solidFill>
                  <a:srgbClr val="C55A11"/>
                </a:solidFill>
              </a:rPr>
              <a:t>Payload data transfer</a:t>
            </a:r>
            <a:endParaRPr/>
          </a:p>
          <a:p>
            <a:pPr indent="-228600" lvl="2" marL="1143000" rtl="0" algn="l">
              <a:lnSpc>
                <a:spcPct val="90000"/>
              </a:lnSpc>
              <a:spcBef>
                <a:spcPts val="500"/>
              </a:spcBef>
              <a:spcAft>
                <a:spcPts val="0"/>
              </a:spcAft>
              <a:buClr>
                <a:srgbClr val="C55A11"/>
              </a:buClr>
              <a:buSzPts val="2400"/>
              <a:buChar char="•"/>
            </a:pPr>
            <a:r>
              <a:rPr lang="en-US" sz="2400">
                <a:solidFill>
                  <a:srgbClr val="C55A11"/>
                </a:solidFill>
              </a:rPr>
              <a:t>Telemetry, Tracking and Tele-command data transfer</a:t>
            </a:r>
            <a:endParaRPr/>
          </a:p>
          <a:p>
            <a:pPr indent="-228600" lvl="2" marL="1143000" rtl="0" algn="l">
              <a:lnSpc>
                <a:spcPct val="90000"/>
              </a:lnSpc>
              <a:spcBef>
                <a:spcPts val="500"/>
              </a:spcBef>
              <a:spcAft>
                <a:spcPts val="0"/>
              </a:spcAft>
              <a:buClr>
                <a:srgbClr val="C55A11"/>
              </a:buClr>
              <a:buSzPts val="2400"/>
              <a:buChar char="•"/>
            </a:pPr>
            <a:r>
              <a:rPr lang="en-US" sz="2400">
                <a:solidFill>
                  <a:srgbClr val="C55A11"/>
                </a:solidFill>
              </a:rPr>
              <a:t>Antennas</a:t>
            </a:r>
            <a:endParaRPr/>
          </a:p>
          <a:p>
            <a:pPr indent="-228600" lvl="2" marL="1143000" rtl="0" algn="l">
              <a:lnSpc>
                <a:spcPct val="90000"/>
              </a:lnSpc>
              <a:spcBef>
                <a:spcPts val="500"/>
              </a:spcBef>
              <a:spcAft>
                <a:spcPts val="0"/>
              </a:spcAft>
              <a:buClr>
                <a:srgbClr val="C55A11"/>
              </a:buClr>
              <a:buSzPts val="2400"/>
              <a:buChar char="•"/>
            </a:pPr>
            <a:r>
              <a:rPr lang="en-US" sz="2400">
                <a:solidFill>
                  <a:srgbClr val="C55A11"/>
                </a:solidFill>
              </a:rPr>
              <a:t>Ground Station</a:t>
            </a:r>
            <a:endParaRPr/>
          </a:p>
          <a:p>
            <a:pPr indent="-101600" lvl="1" marL="685800" rtl="0" algn="l">
              <a:lnSpc>
                <a:spcPct val="90000"/>
              </a:lnSpc>
              <a:spcBef>
                <a:spcPts val="500"/>
              </a:spcBef>
              <a:spcAft>
                <a:spcPts val="0"/>
              </a:spcAft>
              <a:buClr>
                <a:schemeClr val="dk1"/>
              </a:buClr>
              <a:buSzPts val="2000"/>
              <a:buNone/>
            </a:pPr>
            <a:r>
              <a:t/>
            </a:r>
            <a:endParaRPr sz="2000"/>
          </a:p>
        </p:txBody>
      </p:sp>
      <p:sp>
        <p:nvSpPr>
          <p:cNvPr id="806" name="Google Shape;806;g12b1973cc59_1_24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2b1973cc59_1_252"/>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Payload data transfer</a:t>
            </a:r>
            <a:endParaRPr/>
          </a:p>
        </p:txBody>
      </p:sp>
      <p:sp>
        <p:nvSpPr>
          <p:cNvPr id="812" name="Google Shape;812;g12b1973cc59_1_252"/>
          <p:cNvSpPr txBox="1"/>
          <p:nvPr>
            <p:ph idx="1" type="body"/>
          </p:nvPr>
        </p:nvSpPr>
        <p:spPr>
          <a:xfrm>
            <a:off x="170064" y="1322773"/>
            <a:ext cx="11851800" cy="43857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sz="2400"/>
              <a:t>High amounts of data from the camera payload will need to be transmitted through this channel.</a:t>
            </a:r>
            <a:endParaRPr/>
          </a:p>
          <a:p>
            <a:pPr indent="-228600" lvl="0" marL="228600" rtl="0" algn="l">
              <a:lnSpc>
                <a:spcPct val="90000"/>
              </a:lnSpc>
              <a:spcBef>
                <a:spcPts val="1000"/>
              </a:spcBef>
              <a:spcAft>
                <a:spcPts val="0"/>
              </a:spcAft>
              <a:buClr>
                <a:schemeClr val="dk1"/>
              </a:buClr>
              <a:buSzPts val="2400"/>
              <a:buChar char="•"/>
            </a:pPr>
            <a:r>
              <a:rPr lang="en-US" sz="2400"/>
              <a:t>The requirements of this channel should include the following:</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High data rates</a:t>
            </a:r>
            <a:endParaRPr sz="2000">
              <a:solidFill>
                <a:srgbClr val="C55A11"/>
              </a:solidFill>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Low power consumption</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Minimal weight</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A suitable supply voltage range</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Good flight heritage</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Suitable dimensions for 3U sized CubeSats</a:t>
            </a:r>
            <a:endParaRPr/>
          </a:p>
          <a:p>
            <a:pPr indent="-228600" lvl="1" marL="685800" rtl="0" algn="l">
              <a:lnSpc>
                <a:spcPct val="90000"/>
              </a:lnSpc>
              <a:spcBef>
                <a:spcPts val="500"/>
              </a:spcBef>
              <a:spcAft>
                <a:spcPts val="0"/>
              </a:spcAft>
              <a:buClr>
                <a:srgbClr val="C55A11"/>
              </a:buClr>
              <a:buSzPts val="2000"/>
              <a:buChar char="•"/>
            </a:pPr>
            <a:r>
              <a:rPr lang="en-US" sz="2000">
                <a:solidFill>
                  <a:srgbClr val="C55A11"/>
                </a:solidFill>
              </a:rPr>
              <a:t>A wide range of operating temperature</a:t>
            </a:r>
            <a:endParaRPr/>
          </a:p>
          <a:p>
            <a:pPr indent="-228600" lvl="0" marL="228600" rtl="0" algn="l">
              <a:lnSpc>
                <a:spcPct val="90000"/>
              </a:lnSpc>
              <a:spcBef>
                <a:spcPts val="1000"/>
              </a:spcBef>
              <a:spcAft>
                <a:spcPts val="0"/>
              </a:spcAft>
              <a:buClr>
                <a:schemeClr val="dk1"/>
              </a:buClr>
              <a:buSzPts val="2400"/>
              <a:buChar char="•"/>
            </a:pPr>
            <a:r>
              <a:rPr lang="en-US" sz="2400"/>
              <a:t>Transmission mode can also be a factor to be considered especially if transmission is intended to occur bi-directionally. </a:t>
            </a:r>
            <a:endParaRPr/>
          </a:p>
        </p:txBody>
      </p:sp>
      <p:sp>
        <p:nvSpPr>
          <p:cNvPr id="813" name="Google Shape;813;g12b1973cc59_1_252"/>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2543c7f0bd_3_9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OBC architecture</a:t>
            </a:r>
            <a:endParaRPr/>
          </a:p>
        </p:txBody>
      </p:sp>
      <p:pic>
        <p:nvPicPr>
          <p:cNvPr descr="Diagram&#10;&#10;Description automatically generated" id="474" name="Google Shape;474;g12543c7f0bd_3_96"/>
          <p:cNvPicPr preferRelativeResize="0"/>
          <p:nvPr>
            <p:ph idx="2" type="pic"/>
          </p:nvPr>
        </p:nvPicPr>
        <p:blipFill rotWithShape="1">
          <a:blip r:embed="rId3">
            <a:alphaModFix/>
          </a:blip>
          <a:srcRect b="6072" l="0" r="0" t="5979"/>
          <a:stretch/>
        </p:blipFill>
        <p:spPr>
          <a:xfrm>
            <a:off x="2166424" y="1015287"/>
            <a:ext cx="8717279" cy="4224527"/>
          </a:xfrm>
          <a:prstGeom prst="rect">
            <a:avLst/>
          </a:prstGeom>
          <a:noFill/>
          <a:ln>
            <a:noFill/>
          </a:ln>
        </p:spPr>
      </p:pic>
      <p:sp>
        <p:nvSpPr>
          <p:cNvPr id="475" name="Google Shape;475;g12543c7f0bd_3_96"/>
          <p:cNvSpPr txBox="1"/>
          <p:nvPr>
            <p:ph idx="3" type="body"/>
          </p:nvPr>
        </p:nvSpPr>
        <p:spPr>
          <a:xfrm>
            <a:off x="0" y="5292456"/>
            <a:ext cx="12192000" cy="42254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a:t>Fig 2: OBC architecture detailing the components and interfaces used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12b1973cc59_1_258"/>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Payload data transfer</a:t>
            </a:r>
            <a:endParaRPr/>
          </a:p>
        </p:txBody>
      </p:sp>
      <p:sp>
        <p:nvSpPr>
          <p:cNvPr id="819" name="Google Shape;819;g12b1973cc59_1_258"/>
          <p:cNvSpPr txBox="1"/>
          <p:nvPr>
            <p:ph idx="1" type="body"/>
          </p:nvPr>
        </p:nvSpPr>
        <p:spPr>
          <a:xfrm>
            <a:off x="170065" y="2175029"/>
            <a:ext cx="11851800" cy="28674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b="1" lang="en-US" sz="2400"/>
              <a:t>COTS</a:t>
            </a:r>
            <a:r>
              <a:rPr lang="en-US" sz="2400"/>
              <a:t> have proved to be the best way to carry out our communication development and numerous companies are present in this space providing products for particular needs. Pricing has been an issue however but we managed to get feedback on the same from two manufactures. </a:t>
            </a:r>
            <a:r>
              <a:rPr b="1" lang="en-US" sz="2400"/>
              <a:t>Endurosat</a:t>
            </a:r>
            <a:r>
              <a:rPr lang="en-US" sz="2400"/>
              <a:t> and </a:t>
            </a:r>
            <a:r>
              <a:rPr b="1" lang="en-US" sz="2400"/>
              <a:t>Nanoavionics</a:t>
            </a:r>
            <a:r>
              <a:rPr lang="en-US" sz="2400"/>
              <a:t> with the latter showing a </a:t>
            </a:r>
            <a:r>
              <a:rPr b="1" lang="en-US" sz="2400"/>
              <a:t>keen interest in partnering </a:t>
            </a:r>
            <a:r>
              <a:rPr lang="en-US" sz="2400"/>
              <a:t>with </a:t>
            </a:r>
            <a:r>
              <a:rPr b="1" lang="en-US" sz="2400"/>
              <a:t>Kenya Space Agency</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The hardware from the above companies that can be used in our system include </a:t>
            </a:r>
            <a:r>
              <a:rPr b="1" lang="en-US" sz="2400"/>
              <a:t>S-band</a:t>
            </a:r>
            <a:r>
              <a:rPr lang="en-US" sz="2400"/>
              <a:t> and </a:t>
            </a:r>
            <a:r>
              <a:rPr b="1" lang="en-US" sz="2400"/>
              <a:t>X-band transceivers. </a:t>
            </a:r>
            <a:endParaRPr/>
          </a:p>
          <a:p>
            <a:pPr indent="0" lvl="0" marL="0" rtl="0" algn="l">
              <a:lnSpc>
                <a:spcPct val="90000"/>
              </a:lnSpc>
              <a:spcBef>
                <a:spcPts val="1000"/>
              </a:spcBef>
              <a:spcAft>
                <a:spcPts val="0"/>
              </a:spcAft>
              <a:buClr>
                <a:schemeClr val="dk1"/>
              </a:buClr>
              <a:buSzPts val="2400"/>
              <a:buNone/>
            </a:pPr>
            <a:r>
              <a:t/>
            </a:r>
            <a:endParaRPr b="1" sz="2400"/>
          </a:p>
        </p:txBody>
      </p:sp>
      <p:sp>
        <p:nvSpPr>
          <p:cNvPr id="820" name="Google Shape;820;g12b1973cc59_1_258"/>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12b1973cc59_1_264"/>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X-band Transceivers</a:t>
            </a:r>
            <a:endParaRPr/>
          </a:p>
        </p:txBody>
      </p:sp>
      <p:sp>
        <p:nvSpPr>
          <p:cNvPr id="826" name="Google Shape;826;g12b1973cc59_1_264"/>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27" name="Google Shape;827;g12b1973cc59_1_264"/>
          <p:cNvGraphicFramePr/>
          <p:nvPr/>
        </p:nvGraphicFramePr>
        <p:xfrm>
          <a:off x="169862" y="1087755"/>
          <a:ext cx="3000000" cy="3000000"/>
        </p:xfrm>
        <a:graphic>
          <a:graphicData uri="http://schemas.openxmlformats.org/drawingml/2006/table">
            <a:tbl>
              <a:tblPr bandRow="1" firstRow="1">
                <a:noFill/>
                <a:tableStyleId>{6C76FA4A-7F65-490B-B667-D69164306B64}</a:tableStyleId>
              </a:tblPr>
              <a:tblGrid>
                <a:gridCol w="5926125"/>
                <a:gridCol w="5926125"/>
              </a:tblGrid>
              <a:tr h="370850">
                <a:tc gridSpan="2">
                  <a:txBody>
                    <a:bodyPr/>
                    <a:lstStyle/>
                    <a:p>
                      <a:pPr indent="0" lvl="0" marL="0" marR="0" rtl="0" algn="ctr">
                        <a:spcBef>
                          <a:spcPts val="0"/>
                        </a:spcBef>
                        <a:spcAft>
                          <a:spcPts val="0"/>
                        </a:spcAft>
                        <a:buNone/>
                      </a:pPr>
                      <a:r>
                        <a:rPr lang="en-US" sz="2400" u="none" cap="none" strike="noStrike"/>
                        <a:t>Endurosat X-band transceiver features</a:t>
                      </a:r>
                      <a:endParaRPr sz="2400" u="none" cap="none" strike="noStrike"/>
                    </a:p>
                  </a:txBody>
                  <a:tcPr marT="45725" marB="45725" marR="91450" marL="91450"/>
                </a:tc>
                <a:tc hMerge="1"/>
              </a:tr>
              <a:tr h="360000">
                <a:tc>
                  <a:txBody>
                    <a:bodyPr/>
                    <a:lstStyle/>
                    <a:p>
                      <a:pPr indent="0" lvl="0" marL="0" marR="0" rtl="0" algn="l">
                        <a:lnSpc>
                          <a:spcPct val="200000"/>
                        </a:lnSpc>
                        <a:spcBef>
                          <a:spcPts val="0"/>
                        </a:spcBef>
                        <a:spcAft>
                          <a:spcPts val="0"/>
                        </a:spcAft>
                        <a:buNone/>
                      </a:pPr>
                      <a:r>
                        <a:rPr lang="en-US" sz="1800" u="none" cap="none" strike="noStrike">
                          <a:latin typeface="Garamond"/>
                          <a:ea typeface="Garamond"/>
                          <a:cs typeface="Garamond"/>
                          <a:sym typeface="Garamond"/>
                        </a:rPr>
                        <a:t>Information Data rate</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Upto 124Mbps with a gross of 150Mbps</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Frequency range</a:t>
                      </a:r>
                      <a:endParaRPr sz="1800" u="none" cap="none" strike="noStrike">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7.9 – 8.4 GHz</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Frequency Tuning Step</a:t>
                      </a:r>
                      <a:endParaRPr sz="1800" u="none" cap="none" strike="noStrike">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1kHz</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latin typeface="Garamond"/>
                          <a:ea typeface="Garamond"/>
                          <a:cs typeface="Garamond"/>
                          <a:sym typeface="Garamond"/>
                        </a:rPr>
                        <a:t>Symbol rate</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1-30Msym/s</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RF Output Power</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27-33dBm, 1dB step</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Signal to noise ratio</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21-30 dB</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Spurious Emissions </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&lt; -60dBc</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Modulation </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QPSK, 8-PSK, 16-APSK, 32-APSK</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Protocols</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DVB-S@ -ETSI EN 302 307-1 v1.4.1(standard), CCSDS 131.0-B-3(option upon request)</a:t>
                      </a:r>
                      <a:endParaRPr sz="1800" u="none" cap="none" strike="noStrike"/>
                    </a:p>
                  </a:txBody>
                  <a:tcPr marT="45725" marB="45725" marR="91450" marL="91450"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2b1973cc59_1_27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X-band Transceivers</a:t>
            </a:r>
            <a:endParaRPr/>
          </a:p>
        </p:txBody>
      </p:sp>
      <p:sp>
        <p:nvSpPr>
          <p:cNvPr id="833" name="Google Shape;833;g12b1973cc59_1_27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34" name="Google Shape;834;g12b1973cc59_1_270"/>
          <p:cNvGraphicFramePr/>
          <p:nvPr/>
        </p:nvGraphicFramePr>
        <p:xfrm>
          <a:off x="169862" y="1265310"/>
          <a:ext cx="3000000" cy="3000000"/>
        </p:xfrm>
        <a:graphic>
          <a:graphicData uri="http://schemas.openxmlformats.org/drawingml/2006/table">
            <a:tbl>
              <a:tblPr bandRow="1" firstRow="1">
                <a:noFill/>
                <a:tableStyleId>{6C76FA4A-7F65-490B-B667-D69164306B64}</a:tableStyleId>
              </a:tblPr>
              <a:tblGrid>
                <a:gridCol w="5926125"/>
                <a:gridCol w="5926125"/>
              </a:tblGrid>
              <a:tr h="370850">
                <a:tc gridSpan="2">
                  <a:txBody>
                    <a:bodyPr/>
                    <a:lstStyle/>
                    <a:p>
                      <a:pPr indent="0" lvl="0" marL="0" marR="0" rtl="0" algn="ctr">
                        <a:spcBef>
                          <a:spcPts val="0"/>
                        </a:spcBef>
                        <a:spcAft>
                          <a:spcPts val="0"/>
                        </a:spcAft>
                        <a:buNone/>
                      </a:pPr>
                      <a:r>
                        <a:rPr lang="en-US" sz="2400" u="none" cap="none" strike="noStrike"/>
                        <a:t>Endurosat X-band transceiver features</a:t>
                      </a:r>
                      <a:endParaRPr sz="2400" u="none" cap="none" strike="noStrike"/>
                    </a:p>
                  </a:txBody>
                  <a:tcPr marT="45725" marB="45725" marR="91450" marL="91450"/>
                </a:tc>
                <a:tc hMerge="1"/>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Supply Voltage</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12 - 24V</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Low Power Consumption: </a:t>
                      </a:r>
                      <a:r>
                        <a:rPr lang="en-US" sz="1800" u="none" cap="none" strike="noStrike">
                          <a:solidFill>
                            <a:srgbClr val="C55A11"/>
                          </a:solidFill>
                          <a:latin typeface="Garamond"/>
                          <a:ea typeface="Garamond"/>
                          <a:cs typeface="Garamond"/>
                          <a:sym typeface="Garamond"/>
                        </a:rPr>
                        <a:t>Load Mode</a:t>
                      </a:r>
                      <a:endParaRPr sz="1800" u="none" cap="none" strike="noStrike">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0.42W</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Low Power Consumption: </a:t>
                      </a:r>
                      <a:r>
                        <a:rPr lang="en-US" sz="1800" u="none" cap="none" strike="noStrike">
                          <a:solidFill>
                            <a:srgbClr val="C55A11"/>
                          </a:solidFill>
                          <a:latin typeface="Garamond"/>
                          <a:ea typeface="Garamond"/>
                          <a:cs typeface="Garamond"/>
                          <a:sym typeface="Garamond"/>
                        </a:rPr>
                        <a:t>Transmit Mode</a:t>
                      </a:r>
                      <a:endParaRPr sz="1800" u="none" cap="none" strike="noStrike">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18W at 33dBm RF output Power</a:t>
                      </a:r>
                      <a:endParaRPr sz="1800" u="none" cap="none" strike="noStrike"/>
                    </a:p>
                  </a:txBody>
                  <a:tcPr marT="45725" marB="45725" marR="91450" marL="91450" anchor="ctr"/>
                </a:tc>
              </a:tr>
              <a:tr h="2286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SD Card </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Up to 32GB</a:t>
                      </a:r>
                      <a:endParaRPr sz="1800" u="none" cap="none" strike="noStrike"/>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Module management Interfaces</a:t>
                      </a:r>
                      <a:endParaRPr sz="1800" u="none" cap="none" strike="noStrike">
                        <a:latin typeface="Garamond"/>
                        <a:ea typeface="Garamond"/>
                        <a:cs typeface="Garamond"/>
                        <a:sym typeface="Garamond"/>
                      </a:endParaRPr>
                    </a:p>
                  </a:txBody>
                  <a:tcPr marT="0" marB="0" marR="68575" marL="68575"/>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RS-485 or UART via ESUP</a:t>
                      </a:r>
                      <a:endParaRPr sz="1800" u="none" cap="none" strike="noStrike"/>
                    </a:p>
                  </a:txBody>
                  <a:tcPr marT="45725" marB="45725" marR="91450" marL="91450"/>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Data Transmission Interfaces</a:t>
                      </a:r>
                      <a:endParaRPr sz="1800" u="none" cap="none" strike="noStrike">
                        <a:latin typeface="Garamond"/>
                        <a:ea typeface="Garamond"/>
                        <a:cs typeface="Garamond"/>
                        <a:sym typeface="Garamond"/>
                      </a:endParaRPr>
                    </a:p>
                  </a:txBody>
                  <a:tcPr marT="0" marB="0" marR="68575" marL="68575"/>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en-US" sz="1800" u="none" cap="none" strike="noStrike">
                          <a:latin typeface="Garamond"/>
                          <a:ea typeface="Garamond"/>
                          <a:cs typeface="Garamond"/>
                          <a:sym typeface="Garamond"/>
                        </a:rPr>
                        <a:t>RS-485 or UART via ESUP for SD card access (store and forward data).</a:t>
                      </a:r>
                      <a:endParaRPr sz="1800" u="none" cap="none" strike="noStrike">
                        <a:latin typeface="Garamond"/>
                        <a:ea typeface="Garamond"/>
                        <a:cs typeface="Garamond"/>
                        <a:sym typeface="Garamond"/>
                      </a:endParaRPr>
                    </a:p>
                    <a:p>
                      <a:pPr indent="-285750" lvl="0" marL="285750" marR="0" rtl="0" algn="l">
                        <a:lnSpc>
                          <a:spcPct val="100000"/>
                        </a:lnSpc>
                        <a:spcBef>
                          <a:spcPts val="0"/>
                        </a:spcBef>
                        <a:spcAft>
                          <a:spcPts val="0"/>
                        </a:spcAft>
                        <a:buClr>
                          <a:schemeClr val="dk1"/>
                        </a:buClr>
                        <a:buSzPts val="1800"/>
                        <a:buFont typeface="Arial"/>
                        <a:buChar char="•"/>
                      </a:pPr>
                      <a:r>
                        <a:rPr lang="en-US" sz="1800" u="none" cap="none" strike="noStrike">
                          <a:latin typeface="Garamond"/>
                          <a:ea typeface="Garamond"/>
                          <a:cs typeface="Garamond"/>
                          <a:sym typeface="Garamond"/>
                        </a:rPr>
                        <a:t>LVDS for real time data transmission, available on PC-104 or dedicated connector.</a:t>
                      </a:r>
                      <a:endParaRPr sz="1800" u="none" cap="none" strike="noStrike">
                        <a:latin typeface="Garamond"/>
                        <a:ea typeface="Garamond"/>
                        <a:cs typeface="Garamond"/>
                        <a:sym typeface="Garamond"/>
                      </a:endParaRPr>
                    </a:p>
                  </a:txBody>
                  <a:tcPr marT="0" marB="0" marR="68575" marL="68575"/>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Control and monitoring</a:t>
                      </a:r>
                      <a:endParaRPr sz="1800" u="none" cap="none" strike="noStrike">
                        <a:latin typeface="Garamond"/>
                        <a:ea typeface="Garamond"/>
                        <a:cs typeface="Garamond"/>
                        <a:sym typeface="Garamond"/>
                      </a:endParaRPr>
                    </a:p>
                  </a:txBody>
                  <a:tcPr marT="0" marB="0" marR="68575" marL="68575"/>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GUI available</a:t>
                      </a:r>
                      <a:endParaRPr sz="1800" u="none" cap="none" strike="noStrike"/>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12b1973cc59_1_27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X-band Transceivers</a:t>
            </a:r>
            <a:endParaRPr/>
          </a:p>
        </p:txBody>
      </p:sp>
      <p:sp>
        <p:nvSpPr>
          <p:cNvPr id="840" name="Google Shape;840;g12b1973cc59_1_27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41" name="Google Shape;841;g12b1973cc59_1_276"/>
          <p:cNvGraphicFramePr/>
          <p:nvPr/>
        </p:nvGraphicFramePr>
        <p:xfrm>
          <a:off x="169862" y="1265310"/>
          <a:ext cx="3000000" cy="3000000"/>
        </p:xfrm>
        <a:graphic>
          <a:graphicData uri="http://schemas.openxmlformats.org/drawingml/2006/table">
            <a:tbl>
              <a:tblPr bandRow="1" firstRow="1">
                <a:noFill/>
                <a:tableStyleId>{6C76FA4A-7F65-490B-B667-D69164306B64}</a:tableStyleId>
              </a:tblPr>
              <a:tblGrid>
                <a:gridCol w="5926125"/>
                <a:gridCol w="5926125"/>
              </a:tblGrid>
              <a:tr h="370850">
                <a:tc gridSpan="2">
                  <a:txBody>
                    <a:bodyPr/>
                    <a:lstStyle/>
                    <a:p>
                      <a:pPr indent="0" lvl="0" marL="0" marR="0" rtl="0" algn="ctr">
                        <a:spcBef>
                          <a:spcPts val="0"/>
                        </a:spcBef>
                        <a:spcAft>
                          <a:spcPts val="0"/>
                        </a:spcAft>
                        <a:buNone/>
                      </a:pPr>
                      <a:r>
                        <a:rPr lang="en-US" sz="2400" u="none" cap="none" strike="noStrike"/>
                        <a:t>Endurosat X-band transceiver features</a:t>
                      </a:r>
                      <a:endParaRPr sz="2400" u="none" cap="none" strike="noStrike"/>
                    </a:p>
                  </a:txBody>
                  <a:tcPr marT="45725" marB="45725" marR="91450" marL="91450"/>
                </a:tc>
                <a:tc hMerge="1"/>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Connectors</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PC-104, LVDS connector</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RF Connector</a:t>
                      </a:r>
                      <a:endParaRPr sz="1800" u="none" cap="none" strike="noStrike">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50 ohms female SMA, straight or R/A</a:t>
                      </a:r>
                      <a:endParaRPr sz="1800" u="none" cap="none" strike="noStrike"/>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Mass</a:t>
                      </a:r>
                      <a:endParaRPr sz="1800" u="none" cap="none" strike="noStrike">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solidFill>
                            <a:schemeClr val="dk1"/>
                          </a:solidFill>
                          <a:latin typeface="Garamond"/>
                          <a:ea typeface="Garamond"/>
                          <a:cs typeface="Garamond"/>
                          <a:sym typeface="Garamond"/>
                        </a:rPr>
                        <a:t>275g</a:t>
                      </a:r>
                      <a:endParaRPr sz="1800" u="none" cap="none" strike="noStrike"/>
                    </a:p>
                  </a:txBody>
                  <a:tcPr marT="45725" marB="45725" marR="91450" marL="91450" anchor="ctr"/>
                </a:tc>
              </a:tr>
              <a:tr h="29275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Operating temperature</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u="none" cap="none" strike="noStrike"/>
                        <a:t>- 30 to 70 °C </a:t>
                      </a:r>
                      <a:endParaRPr/>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u="none" cap="none" strike="noStrike">
                          <a:solidFill>
                            <a:schemeClr val="dk1"/>
                          </a:solidFill>
                          <a:latin typeface="Garamond"/>
                          <a:ea typeface="Garamond"/>
                          <a:cs typeface="Garamond"/>
                          <a:sym typeface="Garamond"/>
                        </a:rPr>
                        <a:t>Dimensions</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None/>
                      </a:pPr>
                      <a:r>
                        <a:rPr lang="en-US" sz="1800" u="none" cap="none" strike="noStrike">
                          <a:solidFill>
                            <a:schemeClr val="dk1"/>
                          </a:solidFill>
                          <a:latin typeface="Garamond"/>
                          <a:ea typeface="Garamond"/>
                          <a:cs typeface="Garamond"/>
                          <a:sym typeface="Garamond"/>
                        </a:rPr>
                        <a:t>90.2 x 96 x 22.5 mm full dimensions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(Some dimension variations are present)</a:t>
                      </a:r>
                      <a:endParaRPr sz="1800"/>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Tests</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Fully tested for 6 qualification tests</a:t>
                      </a:r>
                      <a:endParaRPr sz="1800">
                        <a:latin typeface="Garamond"/>
                        <a:ea typeface="Garamond"/>
                        <a:cs typeface="Garamond"/>
                        <a:sym typeface="Garamond"/>
                      </a:endParaRPr>
                    </a:p>
                  </a:txBody>
                  <a:tcPr marT="0" marB="0" marR="68575" marL="68575"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Cost</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Garamond"/>
                          <a:ea typeface="Garamond"/>
                          <a:cs typeface="Garamond"/>
                          <a:sym typeface="Garamond"/>
                        </a:rPr>
                        <a:t>$ 29900 (Ksh. 3,468,998)</a:t>
                      </a:r>
                      <a:endParaRPr sz="1800"/>
                    </a:p>
                  </a:txBody>
                  <a:tcPr marT="45725" marB="45725" marR="91450" marL="91450"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12b1973cc59_1_282"/>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S-band Transceivers</a:t>
            </a:r>
            <a:endParaRPr/>
          </a:p>
        </p:txBody>
      </p:sp>
      <p:sp>
        <p:nvSpPr>
          <p:cNvPr id="847" name="Google Shape;847;g12b1973cc59_1_282"/>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48" name="Google Shape;848;g12b1973cc59_1_282"/>
          <p:cNvGraphicFramePr/>
          <p:nvPr/>
        </p:nvGraphicFramePr>
        <p:xfrm>
          <a:off x="174914" y="1187693"/>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S-band Transmitter</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SAtlab SRS-3</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600">
                          <a:solidFill>
                            <a:schemeClr val="dk1"/>
                          </a:solidFill>
                          <a:latin typeface="Garamond"/>
                          <a:ea typeface="Garamond"/>
                          <a:cs typeface="Garamond"/>
                          <a:sym typeface="Garamond"/>
                        </a:rPr>
                        <a:t>Transmission mode</a:t>
                      </a:r>
                      <a:endParaRPr sz="16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Garamond"/>
                          <a:ea typeface="Garamond"/>
                          <a:cs typeface="Garamond"/>
                          <a:sym typeface="Garamond"/>
                        </a:rPr>
                        <a:t>Simplex mode</a:t>
                      </a:r>
                      <a:endParaRPr sz="1600">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Garamond"/>
                          <a:ea typeface="Garamond"/>
                          <a:cs typeface="Garamond"/>
                          <a:sym typeface="Garamond"/>
                        </a:rPr>
                        <a:t>Full duplex</a:t>
                      </a:r>
                      <a:endParaRPr sz="1600">
                        <a:latin typeface="Garamond"/>
                        <a:ea typeface="Garamond"/>
                        <a:cs typeface="Garamond"/>
                        <a:sym typeface="Garamond"/>
                      </a:endParaRPr>
                    </a:p>
                  </a:txBody>
                  <a:tcPr marT="45725" marB="45725" marR="91450" marL="91450" anchor="ctr"/>
                </a:tc>
              </a:tr>
              <a:tr h="1057075">
                <a:tc>
                  <a:txBody>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Garamond"/>
                          <a:ea typeface="Garamond"/>
                          <a:cs typeface="Garamond"/>
                          <a:sym typeface="Garamond"/>
                        </a:rPr>
                        <a:t>Information Data rate</a:t>
                      </a:r>
                      <a:endParaRPr sz="16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Upto 17 Mbps gross 20MBps</a:t>
                      </a:r>
                      <a:endParaRPr sz="1600">
                        <a:latin typeface="Garamond"/>
                        <a:ea typeface="Garamond"/>
                        <a:cs typeface="Garamond"/>
                        <a:sym typeface="Garamond"/>
                      </a:endParaRPr>
                    </a:p>
                  </a:txBody>
                  <a:tcPr marT="0" marB="0" marR="68575" marL="68575"/>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TX: 128 to 512kbps</a:t>
                      </a:r>
                      <a:endParaRPr sz="1600">
                        <a:latin typeface="Garamond"/>
                        <a:ea typeface="Garamond"/>
                        <a:cs typeface="Garamond"/>
                        <a:sym typeface="Garamond"/>
                      </a:endParaRPr>
                    </a:p>
                    <a:p>
                      <a:pPr indent="0" lvl="0" marL="0" marR="0" rtl="0" algn="l">
                        <a:lnSpc>
                          <a:spcPct val="200000"/>
                        </a:lnSpc>
                        <a:spcBef>
                          <a:spcPts val="0"/>
                        </a:spcBef>
                        <a:spcAft>
                          <a:spcPts val="0"/>
                        </a:spcAft>
                        <a:buNone/>
                      </a:pPr>
                      <a:r>
                        <a:rPr lang="en-US" sz="1600">
                          <a:latin typeface="Garamond"/>
                          <a:ea typeface="Garamond"/>
                          <a:cs typeface="Garamond"/>
                          <a:sym typeface="Garamond"/>
                        </a:rPr>
                        <a:t>RX: 128kbps</a:t>
                      </a:r>
                      <a:endParaRPr sz="1600">
                        <a:latin typeface="Garamond"/>
                        <a:ea typeface="Garamond"/>
                        <a:cs typeface="Garamond"/>
                        <a:sym typeface="Garamond"/>
                      </a:endParaRPr>
                    </a:p>
                  </a:txBody>
                  <a:tcPr marT="0" marB="0" marR="68575" marL="68575"/>
                </a:tc>
              </a:tr>
              <a:tr h="1368000">
                <a:tc>
                  <a:txBody>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Garamond"/>
                          <a:ea typeface="Garamond"/>
                          <a:cs typeface="Garamond"/>
                          <a:sym typeface="Garamond"/>
                        </a:rPr>
                        <a:t>Frequency range</a:t>
                      </a:r>
                      <a:endParaRPr sz="16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Commercial: 2200 – 2290 MHz</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Amateur: 2400 – 2450MHZ</a:t>
                      </a:r>
                      <a:endParaRPr sz="1600">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TX:2200 – 2290MHz</a:t>
                      </a:r>
                      <a:endParaRPr sz="1600">
                        <a:latin typeface="Garamond"/>
                        <a:ea typeface="Garamond"/>
                        <a:cs typeface="Garamond"/>
                        <a:sym typeface="Garamond"/>
                      </a:endParaRPr>
                    </a:p>
                    <a:p>
                      <a:pPr indent="0" lvl="0" marL="0" marR="0" rtl="0" algn="l">
                        <a:lnSpc>
                          <a:spcPct val="200000"/>
                        </a:lnSpc>
                        <a:spcBef>
                          <a:spcPts val="0"/>
                        </a:spcBef>
                        <a:spcAft>
                          <a:spcPts val="0"/>
                        </a:spcAft>
                        <a:buNone/>
                      </a:pPr>
                      <a:r>
                        <a:rPr lang="en-US" sz="1600">
                          <a:latin typeface="Garamond"/>
                          <a:ea typeface="Garamond"/>
                          <a:cs typeface="Garamond"/>
                          <a:sym typeface="Garamond"/>
                        </a:rPr>
                        <a:t>RX:2025 to 2110MHz</a:t>
                      </a:r>
                      <a:endParaRPr sz="1600">
                        <a:latin typeface="Garamond"/>
                        <a:ea typeface="Garamond"/>
                        <a:cs typeface="Garamond"/>
                        <a:sym typeface="Garamond"/>
                      </a:endParaRPr>
                    </a:p>
                    <a:p>
                      <a:pPr indent="0" lvl="0" marL="0" marR="0" rtl="0" algn="l">
                        <a:lnSpc>
                          <a:spcPct val="200000"/>
                        </a:lnSpc>
                        <a:spcBef>
                          <a:spcPts val="0"/>
                        </a:spcBef>
                        <a:spcAft>
                          <a:spcPts val="0"/>
                        </a:spcAft>
                        <a:buNone/>
                      </a:pPr>
                      <a:r>
                        <a:rPr lang="en-US" sz="1600">
                          <a:latin typeface="Garamond"/>
                          <a:ea typeface="Garamond"/>
                          <a:cs typeface="Garamond"/>
                          <a:sym typeface="Garamond"/>
                        </a:rPr>
                        <a:t> </a:t>
                      </a:r>
                      <a:endParaRPr sz="1600">
                        <a:latin typeface="Garamond"/>
                        <a:ea typeface="Garamond"/>
                        <a:cs typeface="Garamond"/>
                        <a:sym typeface="Garamond"/>
                      </a:endParaRPr>
                    </a:p>
                  </a:txBody>
                  <a:tcPr marT="0" marB="0" marR="68575" marL="68575" anchor="ctr"/>
                </a:tc>
              </a:tr>
              <a:tr h="292750">
                <a:tc>
                  <a:txBody>
                    <a:bodyPr/>
                    <a:lstStyle/>
                    <a:p>
                      <a:pPr indent="0" lvl="0" marL="0" marR="0" rtl="0" algn="l">
                        <a:lnSpc>
                          <a:spcPct val="200000"/>
                        </a:lnSpc>
                        <a:spcBef>
                          <a:spcPts val="0"/>
                        </a:spcBef>
                        <a:spcAft>
                          <a:spcPts val="0"/>
                        </a:spcAft>
                        <a:buNone/>
                      </a:pPr>
                      <a:r>
                        <a:rPr lang="en-US" sz="1600">
                          <a:solidFill>
                            <a:schemeClr val="dk1"/>
                          </a:solidFill>
                          <a:latin typeface="Garamond"/>
                          <a:ea typeface="Garamond"/>
                          <a:cs typeface="Garamond"/>
                          <a:sym typeface="Garamond"/>
                        </a:rPr>
                        <a:t>Frequency Tuning Step</a:t>
                      </a:r>
                      <a:endParaRPr sz="16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1kHz</a:t>
                      </a:r>
                      <a:endParaRPr sz="1600">
                        <a:latin typeface="Garamond"/>
                        <a:ea typeface="Garamond"/>
                        <a:cs typeface="Garamond"/>
                        <a:sym typeface="Garamond"/>
                      </a:endParaRPr>
                    </a:p>
                  </a:txBody>
                  <a:tcPr marT="0" marB="0" marR="68575" marL="68575"/>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N/A</a:t>
                      </a:r>
                      <a:endParaRPr sz="1600">
                        <a:latin typeface="Garamond"/>
                        <a:ea typeface="Garamond"/>
                        <a:cs typeface="Garamond"/>
                        <a:sym typeface="Garamond"/>
                      </a:endParaRPr>
                    </a:p>
                  </a:txBody>
                  <a:tcPr marT="0" marB="0" marR="68575" marL="68575"/>
                </a:tc>
              </a:tr>
              <a:tr h="360000">
                <a:tc>
                  <a:txBody>
                    <a:bodyPr/>
                    <a:lstStyle/>
                    <a:p>
                      <a:pPr indent="0" lvl="0" marL="0" marR="0" rtl="0" algn="l">
                        <a:lnSpc>
                          <a:spcPct val="200000"/>
                        </a:lnSpc>
                        <a:spcBef>
                          <a:spcPts val="0"/>
                        </a:spcBef>
                        <a:spcAft>
                          <a:spcPts val="0"/>
                        </a:spcAft>
                        <a:buNone/>
                      </a:pPr>
                      <a:r>
                        <a:rPr lang="en-US" sz="1600">
                          <a:solidFill>
                            <a:schemeClr val="dk1"/>
                          </a:solidFill>
                          <a:latin typeface="Garamond"/>
                          <a:ea typeface="Garamond"/>
                          <a:cs typeface="Garamond"/>
                          <a:sym typeface="Garamond"/>
                        </a:rPr>
                        <a:t>Symbol rate</a:t>
                      </a:r>
                      <a:endParaRPr sz="16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1-5 Msym/s</a:t>
                      </a:r>
                      <a:endParaRPr sz="1600">
                        <a:latin typeface="Garamond"/>
                        <a:ea typeface="Garamond"/>
                        <a:cs typeface="Garamond"/>
                        <a:sym typeface="Garamond"/>
                      </a:endParaRPr>
                    </a:p>
                  </a:txBody>
                  <a:tcPr marT="0" marB="0" marR="68575" marL="68575"/>
                </a:tc>
                <a:tc>
                  <a:txBody>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600">
                          <a:solidFill>
                            <a:schemeClr val="dk1"/>
                          </a:solidFill>
                          <a:latin typeface="Garamond"/>
                          <a:ea typeface="Garamond"/>
                          <a:cs typeface="Garamond"/>
                          <a:sym typeface="Garamond"/>
                        </a:rPr>
                        <a:t>RF Output Power</a:t>
                      </a:r>
                      <a:endParaRPr sz="16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27-33dBm, 1dB step</a:t>
                      </a:r>
                      <a:endParaRPr sz="1600">
                        <a:latin typeface="Garamond"/>
                        <a:ea typeface="Garamond"/>
                        <a:cs typeface="Garamond"/>
                        <a:sym typeface="Garamond"/>
                      </a:endParaRPr>
                    </a:p>
                  </a:txBody>
                  <a:tcPr marT="0" marB="0" marR="68575" marL="68575"/>
                </a:tc>
                <a:tc>
                  <a:txBody>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Garamond"/>
                          <a:ea typeface="Garamond"/>
                          <a:cs typeface="Garamond"/>
                          <a:sym typeface="Garamond"/>
                        </a:rPr>
                        <a:t>Adjustable 20-30Dbm with ALC</a:t>
                      </a:r>
                      <a:endParaRPr sz="1600">
                        <a:latin typeface="Garamond"/>
                        <a:ea typeface="Garamond"/>
                        <a:cs typeface="Garamond"/>
                        <a:sym typeface="Garamond"/>
                      </a:endParaRPr>
                    </a:p>
                  </a:txBody>
                  <a:tcPr marT="0" marB="0" marR="68575" marL="68575" anchor="ct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12b1973cc59_1_288"/>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S-band Transceivers</a:t>
            </a:r>
            <a:endParaRPr/>
          </a:p>
        </p:txBody>
      </p:sp>
      <p:sp>
        <p:nvSpPr>
          <p:cNvPr id="854" name="Google Shape;854;g12b1973cc59_1_288"/>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55" name="Google Shape;855;g12b1973cc59_1_288"/>
          <p:cNvGraphicFramePr/>
          <p:nvPr/>
        </p:nvGraphicFramePr>
        <p:xfrm>
          <a:off x="174914" y="1090038"/>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S-band Transmitter</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SAtlab SRS-3</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Signal to noise ratio</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28-35 dB</a:t>
                      </a:r>
                      <a:endParaRPr sz="1800">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N/A</a:t>
                      </a:r>
                      <a:endParaRPr sz="1800">
                        <a:latin typeface="Garamond"/>
                        <a:ea typeface="Garamond"/>
                        <a:cs typeface="Garamond"/>
                        <a:sym typeface="Garamond"/>
                      </a:endParaRPr>
                    </a:p>
                  </a:txBody>
                  <a:tcPr marT="45725" marB="45725" marR="91450" marL="91450" anchor="ctr"/>
                </a:tc>
              </a:tr>
              <a:tr h="522625">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Receiver sensitivity</a:t>
                      </a:r>
                      <a:endParaRPr sz="18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none</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latin typeface="Garamond"/>
                          <a:ea typeface="Garamond"/>
                          <a:cs typeface="Garamond"/>
                          <a:sym typeface="Garamond"/>
                        </a:rPr>
                        <a:t>-104dBm</a:t>
                      </a:r>
                      <a:endParaRPr sz="1800">
                        <a:latin typeface="Garamond"/>
                        <a:ea typeface="Garamond"/>
                        <a:cs typeface="Garamond"/>
                        <a:sym typeface="Garamond"/>
                      </a:endParaRPr>
                    </a:p>
                  </a:txBody>
                  <a:tcPr marT="0" marB="0" marR="68575" marL="68575" anchor="ctr"/>
                </a:tc>
              </a:tr>
              <a:tr h="521975">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Spurious Emissions </a:t>
                      </a:r>
                      <a:endParaRPr sz="18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&lt; -60dBc</a:t>
                      </a:r>
                      <a:endParaRPr sz="1800">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N/A</a:t>
                      </a:r>
                      <a:endParaRPr sz="1800">
                        <a:latin typeface="Garamond"/>
                        <a:ea typeface="Garamond"/>
                        <a:cs typeface="Garamond"/>
                        <a:sym typeface="Garamond"/>
                      </a:endParaRPr>
                    </a:p>
                  </a:txBody>
                  <a:tcPr marT="0" marB="0" marR="68575" marL="68575" anchor="ctr"/>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Supply Voltage</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9 - 15V or 5v</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5 - 40V</a:t>
                      </a:r>
                      <a:endParaRPr sz="1800">
                        <a:latin typeface="Garamond"/>
                        <a:ea typeface="Garamond"/>
                        <a:cs typeface="Garamond"/>
                        <a:sym typeface="Garamond"/>
                      </a:endParaRPr>
                    </a:p>
                  </a:txBody>
                  <a:tcPr marT="0" marB="0" marR="68575" marL="68575"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Low Power Consumption: Load Mode</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0.42W</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550mW</a:t>
                      </a:r>
                      <a:endParaRPr sz="1800">
                        <a:latin typeface="Garamond"/>
                        <a:ea typeface="Garamond"/>
                        <a:cs typeface="Garamond"/>
                        <a:sym typeface="Garamond"/>
                      </a:endParaRPr>
                    </a:p>
                  </a:txBody>
                  <a:tcPr marT="45725" marB="45725" marR="91450" marL="91450" anchor="ctr"/>
                </a:tc>
              </a:tr>
              <a:tr h="360000">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Low Power Consumption: Transmit Mode</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latin typeface="Garamond"/>
                          <a:ea typeface="Garamond"/>
                          <a:cs typeface="Garamond"/>
                          <a:sym typeface="Garamond"/>
                        </a:rPr>
                        <a:t>7.2 W at 32dBm RF output Power</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5.0W at full duplex</a:t>
                      </a:r>
                      <a:endParaRPr sz="1800">
                        <a:latin typeface="Garamond"/>
                        <a:ea typeface="Garamond"/>
                        <a:cs typeface="Garamond"/>
                        <a:sym typeface="Garamond"/>
                      </a:endParaRPr>
                    </a:p>
                  </a:txBody>
                  <a:tcPr marT="0" marB="0" marR="68575" marL="68575" anchor="ctr"/>
                </a:tc>
              </a:tr>
              <a:tr h="360000">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Modulation </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QPSK, 8-PSK, 16-APSK</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GMSK</a:t>
                      </a:r>
                      <a:endParaRPr sz="1800">
                        <a:latin typeface="Garamond"/>
                        <a:ea typeface="Garamond"/>
                        <a:cs typeface="Garamond"/>
                        <a:sym typeface="Garamond"/>
                      </a:endParaRPr>
                    </a:p>
                  </a:txBody>
                  <a:tcPr marT="0" marB="0" marR="68575" marL="68575" anchor="ctr"/>
                </a:tc>
              </a:tr>
              <a:tr h="360000">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Protocols</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None/>
                      </a:pPr>
                      <a:r>
                        <a:rPr lang="en-US" sz="1800">
                          <a:latin typeface="Garamond"/>
                          <a:ea typeface="Garamond"/>
                          <a:cs typeface="Garamond"/>
                          <a:sym typeface="Garamond"/>
                        </a:rPr>
                        <a:t>DVB-S@ -ETSI EN 302 307-1 v1.4.1, CCSDS 131.0-B-3(option upon request)</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N/A</a:t>
                      </a:r>
                      <a:endParaRPr sz="1800">
                        <a:latin typeface="Garamond"/>
                        <a:ea typeface="Garamond"/>
                        <a:cs typeface="Garamond"/>
                        <a:sym typeface="Garamond"/>
                      </a:endParaRPr>
                    </a:p>
                  </a:txBody>
                  <a:tcPr marT="0" marB="0" marR="68575" marL="68575" anchor="ct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12b1973cc59_1_294"/>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S-band Transceivers</a:t>
            </a:r>
            <a:endParaRPr/>
          </a:p>
        </p:txBody>
      </p:sp>
      <p:sp>
        <p:nvSpPr>
          <p:cNvPr id="861" name="Google Shape;861;g12b1973cc59_1_294"/>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62" name="Google Shape;862;g12b1973cc59_1_294"/>
          <p:cNvGraphicFramePr/>
          <p:nvPr/>
        </p:nvGraphicFramePr>
        <p:xfrm>
          <a:off x="174914" y="1187693"/>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S-band Transmitter</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SAtlab SRS-3</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SD Card </a:t>
                      </a:r>
                      <a:endParaRPr sz="16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Up to 32GB</a:t>
                      </a:r>
                      <a:endParaRPr sz="1600">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600"/>
                        <a:buFont typeface="Arial"/>
                        <a:buNone/>
                      </a:pPr>
                      <a:r>
                        <a:rPr lang="en-US" sz="1600">
                          <a:latin typeface="Garamond"/>
                          <a:ea typeface="Garamond"/>
                          <a:cs typeface="Garamond"/>
                          <a:sym typeface="Garamond"/>
                        </a:rPr>
                        <a:t>TBC</a:t>
                      </a:r>
                      <a:endParaRPr/>
                    </a:p>
                  </a:txBody>
                  <a:tcPr marT="45725" marB="45725" marR="91450" marL="91450" anchor="ctr"/>
                </a:tc>
              </a:tr>
              <a:tr h="1057075">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Module management Interfaces</a:t>
                      </a:r>
                      <a:endParaRPr sz="16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RS-485 or UART via ESUP</a:t>
                      </a:r>
                      <a:endParaRPr sz="1600">
                        <a:latin typeface="Garamond"/>
                        <a:ea typeface="Garamond"/>
                        <a:cs typeface="Garamond"/>
                        <a:sym typeface="Garamond"/>
                      </a:endParaRPr>
                    </a:p>
                  </a:txBody>
                  <a:tcPr marT="0" marB="0" marR="68575" marL="68575"/>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CAN, RS-422, Ethernet</a:t>
                      </a:r>
                      <a:endParaRPr sz="1600">
                        <a:latin typeface="Garamond"/>
                        <a:ea typeface="Garamond"/>
                        <a:cs typeface="Garamond"/>
                        <a:sym typeface="Garamond"/>
                      </a:endParaRPr>
                    </a:p>
                  </a:txBody>
                  <a:tcPr marT="0" marB="0" marR="68575" marL="68575"/>
                </a:tc>
              </a:tr>
              <a:tr h="13680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Data Transmission Interfaces</a:t>
                      </a:r>
                      <a:endParaRPr sz="16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RS-485 or UART via ESUP for SD card access (store and forward data)</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LVDS for real time data transmission, available on PC-104 or dedicated connector</a:t>
                      </a:r>
                      <a:endParaRPr sz="1600">
                        <a:latin typeface="Garamond"/>
                        <a:ea typeface="Garamond"/>
                        <a:cs typeface="Garamond"/>
                        <a:sym typeface="Garamond"/>
                      </a:endParaRPr>
                    </a:p>
                  </a:txBody>
                  <a:tcPr marT="45725" marB="45725" marR="91450" marL="91450" anchor="ctr"/>
                </a:tc>
                <a:tc>
                  <a:txBody>
                    <a:bodyPr/>
                    <a:lstStyle/>
                    <a:p>
                      <a:pPr indent="0" lvl="0" marL="0" marR="0" rtl="0" algn="l">
                        <a:lnSpc>
                          <a:spcPct val="200000"/>
                        </a:lnSpc>
                        <a:spcBef>
                          <a:spcPts val="0"/>
                        </a:spcBef>
                        <a:spcAft>
                          <a:spcPts val="0"/>
                        </a:spcAft>
                        <a:buNone/>
                      </a:pPr>
                      <a:r>
                        <a:rPr lang="en-US" sz="1600">
                          <a:latin typeface="Garamond"/>
                          <a:ea typeface="Garamond"/>
                          <a:cs typeface="Garamond"/>
                          <a:sym typeface="Garamond"/>
                        </a:rPr>
                        <a:t>N/A</a:t>
                      </a:r>
                      <a:endParaRPr sz="1600">
                        <a:latin typeface="Garamond"/>
                        <a:ea typeface="Garamond"/>
                        <a:cs typeface="Garamond"/>
                        <a:sym typeface="Garamond"/>
                      </a:endParaRPr>
                    </a:p>
                    <a:p>
                      <a:pPr indent="0" lvl="0" marL="0" marR="0" rtl="0" algn="l">
                        <a:lnSpc>
                          <a:spcPct val="200000"/>
                        </a:lnSpc>
                        <a:spcBef>
                          <a:spcPts val="0"/>
                        </a:spcBef>
                        <a:spcAft>
                          <a:spcPts val="0"/>
                        </a:spcAft>
                        <a:buNone/>
                      </a:pPr>
                      <a:r>
                        <a:rPr lang="en-US" sz="1600">
                          <a:latin typeface="Garamond"/>
                          <a:ea typeface="Garamond"/>
                          <a:cs typeface="Garamond"/>
                          <a:sym typeface="Garamond"/>
                        </a:rPr>
                        <a:t> </a:t>
                      </a:r>
                      <a:endParaRPr sz="1600">
                        <a:latin typeface="Garamond"/>
                        <a:ea typeface="Garamond"/>
                        <a:cs typeface="Garamond"/>
                        <a:sym typeface="Garamond"/>
                      </a:endParaRPr>
                    </a:p>
                  </a:txBody>
                  <a:tcPr marT="0" marB="0" marR="68575" marL="68575" anchor="ctr"/>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Connectors</a:t>
                      </a:r>
                      <a:endParaRPr sz="16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PC-104, LVDS connector</a:t>
                      </a:r>
                      <a:endParaRPr sz="1600">
                        <a:latin typeface="Garamond"/>
                        <a:ea typeface="Garamond"/>
                        <a:cs typeface="Garamond"/>
                        <a:sym typeface="Garamond"/>
                      </a:endParaRPr>
                    </a:p>
                  </a:txBody>
                  <a:tcPr marT="0" marB="0" marR="68575" marL="68575"/>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Amphenol Coaxial SMP connectors</a:t>
                      </a:r>
                      <a:endParaRPr sz="1600">
                        <a:latin typeface="Garamond"/>
                        <a:ea typeface="Garamond"/>
                        <a:cs typeface="Garamond"/>
                        <a:sym typeface="Garamond"/>
                      </a:endParaRPr>
                    </a:p>
                  </a:txBody>
                  <a:tcPr marT="0" marB="0" marR="68575" marL="68575"/>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RF Connector</a:t>
                      </a:r>
                      <a:endParaRPr sz="1600">
                        <a:latin typeface="Garamond"/>
                        <a:ea typeface="Garamond"/>
                        <a:cs typeface="Garamond"/>
                        <a:sym typeface="Garamond"/>
                      </a:endParaRPr>
                    </a:p>
                  </a:txBody>
                  <a:tcPr marT="0" marB="0" marR="68575" marL="68575" anchor="ctr"/>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50 ohms female SMA, straight or R/A</a:t>
                      </a:r>
                      <a:endParaRPr sz="1600">
                        <a:latin typeface="Garamond"/>
                        <a:ea typeface="Garamond"/>
                        <a:cs typeface="Garamond"/>
                        <a:sym typeface="Garamond"/>
                      </a:endParaRPr>
                    </a:p>
                  </a:txBody>
                  <a:tcPr marT="0" marB="0" marR="68575" marL="68575"/>
                </a:tc>
                <a:tc>
                  <a:txBody>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45725" marB="45725" marR="91450" marL="91450" anchor="ct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12b1973cc59_1_30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S-band Transceivers</a:t>
            </a:r>
            <a:endParaRPr/>
          </a:p>
        </p:txBody>
      </p:sp>
      <p:sp>
        <p:nvSpPr>
          <p:cNvPr id="868" name="Google Shape;868;g12b1973cc59_1_30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69" name="Google Shape;869;g12b1973cc59_1_300"/>
          <p:cNvGraphicFramePr/>
          <p:nvPr/>
        </p:nvGraphicFramePr>
        <p:xfrm>
          <a:off x="174914" y="1187693"/>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S-band Transmitter</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SAtlab SRS-3</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Control and monitoring</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GUI available and Telemetry downlink</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Debugger – On ground</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Telemetry</a:t>
                      </a:r>
                      <a:endParaRPr sz="1600">
                        <a:latin typeface="Garamond"/>
                        <a:ea typeface="Garamond"/>
                        <a:cs typeface="Garamond"/>
                        <a:sym typeface="Garamond"/>
                      </a:endParaRPr>
                    </a:p>
                  </a:txBody>
                  <a:tcPr marT="45725" marB="45725" marR="91450" marL="91450" anchor="b"/>
                </a:tc>
              </a:tr>
              <a:tr h="4558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Mass</a:t>
                      </a:r>
                      <a:endParaRPr sz="1600">
                        <a:solidFill>
                          <a:srgbClr val="C55A11"/>
                        </a:solidFill>
                        <a:latin typeface="Garamond"/>
                        <a:ea typeface="Garamond"/>
                        <a:cs typeface="Garamond"/>
                        <a:sym typeface="Garamond"/>
                      </a:endParaRPr>
                    </a:p>
                  </a:txBody>
                  <a:tcPr marT="45725" marB="45725" marR="91450" marL="91450"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180g</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190g</a:t>
                      </a:r>
                      <a:endParaRPr sz="1600">
                        <a:latin typeface="Garamond"/>
                        <a:ea typeface="Garamond"/>
                        <a:cs typeface="Garamond"/>
                        <a:sym typeface="Garamond"/>
                      </a:endParaRPr>
                    </a:p>
                  </a:txBody>
                  <a:tcPr marT="0" marB="0" marR="68575" marL="68575" anchor="b"/>
                </a:tc>
              </a:tr>
              <a:tr h="6061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Operating Temperature</a:t>
                      </a:r>
                      <a:endParaRPr sz="1600">
                        <a:solidFill>
                          <a:srgbClr val="C55A11"/>
                        </a:solidFill>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-30 to 70 ℃</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RX: -30 to 85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TX: -30 to 70 ℃</a:t>
                      </a:r>
                      <a:r>
                        <a:rPr lang="en-US" sz="1600">
                          <a:latin typeface="Garamond"/>
                          <a:ea typeface="Garamond"/>
                          <a:cs typeface="Garamond"/>
                          <a:sym typeface="Garamond"/>
                        </a:rPr>
                        <a:t> </a:t>
                      </a:r>
                      <a:endParaRPr sz="1600">
                        <a:latin typeface="Garamond"/>
                        <a:ea typeface="Garamond"/>
                        <a:cs typeface="Garamond"/>
                        <a:sym typeface="Garamond"/>
                      </a:endParaRPr>
                    </a:p>
                  </a:txBody>
                  <a:tcPr marT="0" marB="0" marR="68575" marL="68575" anchor="b"/>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Dimensions</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90.2* 96*22.5 mm full dimensions</a:t>
                      </a:r>
                      <a:endParaRPr sz="1800">
                        <a:solidFill>
                          <a:schemeClr val="dk1"/>
                        </a:solidFill>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87*93*17 mm </a:t>
                      </a:r>
                      <a:endParaRPr sz="1600">
                        <a:latin typeface="Garamond"/>
                        <a:ea typeface="Garamond"/>
                        <a:cs typeface="Garamond"/>
                        <a:sym typeface="Garamond"/>
                      </a:endParaRPr>
                    </a:p>
                  </a:txBody>
                  <a:tcPr marT="0" marB="0" marR="68575" marL="68575"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RF Connector</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50 ohms female SMA, straight or R/A</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45725" marB="45725" marR="91450" marL="91450"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Tests</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Fully tested for 6 qualification tests</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Fully tested for 4 qualification tests (non-exhaustive list)</a:t>
                      </a:r>
                      <a:endParaRPr sz="1600">
                        <a:latin typeface="Garamond"/>
                        <a:ea typeface="Garamond"/>
                        <a:cs typeface="Garamond"/>
                        <a:sym typeface="Garamond"/>
                      </a:endParaRPr>
                    </a:p>
                  </a:txBody>
                  <a:tcPr marT="45725" marB="45725" marR="91450" marL="91450"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Cost</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b="1" lang="en-US" sz="1800">
                          <a:solidFill>
                            <a:schemeClr val="dk1"/>
                          </a:solidFill>
                          <a:latin typeface="Garamond"/>
                          <a:ea typeface="Garamond"/>
                          <a:cs typeface="Garamond"/>
                          <a:sym typeface="Garamond"/>
                        </a:rPr>
                        <a:t>$ 13500</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$ 15330</a:t>
                      </a:r>
                      <a:endParaRPr sz="1600">
                        <a:latin typeface="Garamond"/>
                        <a:ea typeface="Garamond"/>
                        <a:cs typeface="Garamond"/>
                        <a:sym typeface="Garamond"/>
                      </a:endParaRPr>
                    </a:p>
                  </a:txBody>
                  <a:tcPr marT="45725" marB="45725" marR="91450" marL="91450" anchor="b"/>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12b1973cc59_1_30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Payload data transfer in a nut-shell</a:t>
            </a:r>
            <a:endParaRPr/>
          </a:p>
        </p:txBody>
      </p:sp>
      <p:sp>
        <p:nvSpPr>
          <p:cNvPr id="875" name="Google Shape;875;g12b1973cc59_1_306"/>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For the payload communication the higher </a:t>
            </a:r>
            <a:r>
              <a:rPr b="1" lang="en-US"/>
              <a:t>X-band’s data rate </a:t>
            </a:r>
            <a:r>
              <a:rPr lang="en-US"/>
              <a:t>would be </a:t>
            </a:r>
            <a:r>
              <a:rPr b="1" lang="en-US"/>
              <a:t>ideal</a:t>
            </a:r>
            <a:r>
              <a:rPr lang="en-US"/>
              <a:t> to ensure </a:t>
            </a:r>
            <a:r>
              <a:rPr b="1" lang="en-US"/>
              <a:t>fast data transfer </a:t>
            </a:r>
            <a:r>
              <a:rPr lang="en-US"/>
              <a:t>compared to the S-band’s data rate. The S-band transmitter would be a great alternative with a few extra tweaks being performed to reduce data to be sent.</a:t>
            </a:r>
            <a:endParaRPr/>
          </a:p>
          <a:p>
            <a:pPr indent="-241934" lvl="0" marL="228600" rtl="0" algn="l">
              <a:lnSpc>
                <a:spcPct val="90000"/>
              </a:lnSpc>
              <a:spcBef>
                <a:spcPts val="1000"/>
              </a:spcBef>
              <a:spcAft>
                <a:spcPts val="0"/>
              </a:spcAft>
              <a:buClr>
                <a:schemeClr val="dk1"/>
              </a:buClr>
              <a:buSzPts val="2800"/>
              <a:buChar char="•"/>
            </a:pPr>
            <a:r>
              <a:rPr lang="en-US"/>
              <a:t>The Endurosat transmitters </a:t>
            </a:r>
            <a:r>
              <a:rPr b="1" lang="en-US"/>
              <a:t>do not require a microcontroller </a:t>
            </a:r>
            <a:r>
              <a:rPr lang="en-US"/>
              <a:t>implemented to carry out their functions as they have inbuilt controllers and can thus fetch data from storage.</a:t>
            </a:r>
            <a:endParaRPr/>
          </a:p>
          <a:p>
            <a:pPr indent="-241934" lvl="0" marL="228600" rtl="0" algn="l">
              <a:lnSpc>
                <a:spcPct val="90000"/>
              </a:lnSpc>
              <a:spcBef>
                <a:spcPts val="1000"/>
              </a:spcBef>
              <a:spcAft>
                <a:spcPts val="0"/>
              </a:spcAft>
              <a:buClr>
                <a:schemeClr val="dk1"/>
              </a:buClr>
              <a:buSzPts val="2800"/>
              <a:buChar char="•"/>
            </a:pPr>
            <a:r>
              <a:rPr lang="en-US"/>
              <a:t>It is worth noting that the Endurosat’s communication modules have </a:t>
            </a:r>
            <a:r>
              <a:rPr b="1" lang="en-US"/>
              <a:t>built-in </a:t>
            </a:r>
            <a:r>
              <a:rPr lang="en-US"/>
              <a:t>telemetry transfer capabilities built into them. They also exhibit high data rates as well as well documented specifications for each module. They have a </a:t>
            </a:r>
            <a:r>
              <a:rPr b="1" lang="en-US"/>
              <a:t>great flight heritage </a:t>
            </a:r>
            <a:r>
              <a:rPr lang="en-US"/>
              <a:t>that can be seen from the wide connections and partnership with </a:t>
            </a:r>
            <a:r>
              <a:rPr b="1" lang="en-US"/>
              <a:t>over 90 </a:t>
            </a:r>
            <a:r>
              <a:rPr lang="en-US"/>
              <a:t>leading satellite development organizations. </a:t>
            </a:r>
            <a:endParaRPr/>
          </a:p>
          <a:p>
            <a:pPr indent="-64135" lvl="0" marL="228600" rtl="0" algn="l">
              <a:lnSpc>
                <a:spcPct val="90000"/>
              </a:lnSpc>
              <a:spcBef>
                <a:spcPts val="1000"/>
              </a:spcBef>
              <a:spcAft>
                <a:spcPts val="0"/>
              </a:spcAft>
              <a:buClr>
                <a:schemeClr val="dk1"/>
              </a:buClr>
              <a:buSzPts val="2800"/>
              <a:buNone/>
            </a:pPr>
            <a:r>
              <a:t/>
            </a:r>
            <a:endParaRPr/>
          </a:p>
        </p:txBody>
      </p:sp>
      <p:sp>
        <p:nvSpPr>
          <p:cNvPr id="876" name="Google Shape;876;g12b1973cc59_1_30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12b1973cc59_1_312"/>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Telemetry, Tracking and Tele-command data transfer</a:t>
            </a:r>
            <a:br>
              <a:rPr lang="en-US"/>
            </a:br>
            <a:r>
              <a:rPr lang="en-US"/>
              <a:t>-UHF Transceiver</a:t>
            </a:r>
            <a:endParaRPr/>
          </a:p>
        </p:txBody>
      </p:sp>
      <p:sp>
        <p:nvSpPr>
          <p:cNvPr id="882" name="Google Shape;882;g12b1973cc59_1_312"/>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83" name="Google Shape;883;g12b1973cc59_1_312"/>
          <p:cNvGraphicFramePr/>
          <p:nvPr/>
        </p:nvGraphicFramePr>
        <p:xfrm>
          <a:off x="174914" y="1187693"/>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UHF Transciever II</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Nanoavionics UHF radio SAT2RF1-1D</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Transmission mode</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Half duplex</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Half duplex</a:t>
                      </a:r>
                      <a:endParaRPr sz="1600">
                        <a:latin typeface="Garamond"/>
                        <a:ea typeface="Garamond"/>
                        <a:cs typeface="Garamond"/>
                        <a:sym typeface="Garamond"/>
                      </a:endParaRPr>
                    </a:p>
                  </a:txBody>
                  <a:tcPr marT="45725" marB="45725" marR="91450" marL="91450" anchor="b"/>
                </a:tc>
              </a:tr>
              <a:tr h="4558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Information Data rate</a:t>
                      </a:r>
                      <a:endParaRPr sz="1600">
                        <a:solidFill>
                          <a:srgbClr val="C55A11"/>
                        </a:solidFill>
                        <a:latin typeface="Garamond"/>
                        <a:ea typeface="Garamond"/>
                        <a:cs typeface="Garamond"/>
                        <a:sym typeface="Garamond"/>
                      </a:endParaRPr>
                    </a:p>
                  </a:txBody>
                  <a:tcPr marT="45725" marB="45725" marR="91450" marL="91450"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Upto 19.6 kbps configurable</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2.4/4.8/9.6kbps</a:t>
                      </a:r>
                      <a:endParaRPr sz="1600">
                        <a:latin typeface="Garamond"/>
                        <a:ea typeface="Garamond"/>
                        <a:cs typeface="Garamond"/>
                        <a:sym typeface="Garamond"/>
                      </a:endParaRPr>
                    </a:p>
                  </a:txBody>
                  <a:tcPr marT="0" marB="0" marR="68575" marL="68575" anchor="b"/>
                </a:tc>
              </a:tr>
              <a:tr h="6061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Frequency range</a:t>
                      </a:r>
                      <a:endParaRPr sz="1600">
                        <a:solidFill>
                          <a:srgbClr val="C55A11"/>
                        </a:solidFill>
                        <a:latin typeface="Garamond"/>
                        <a:ea typeface="Garamond"/>
                        <a:cs typeface="Garamond"/>
                        <a:sym typeface="Garamond"/>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Commercial: 400 – 403MHz</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Amateur: 430 – 440MHz</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(both TX, RX)</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395 – 440MHz</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Both commercial and Amateur</a:t>
                      </a:r>
                      <a:endParaRPr sz="1600">
                        <a:latin typeface="Garamond"/>
                        <a:ea typeface="Garamond"/>
                        <a:cs typeface="Garamond"/>
                        <a:sym typeface="Garamond"/>
                      </a:endParaRPr>
                    </a:p>
                  </a:txBody>
                  <a:tcPr marT="0" marB="0" marR="68575" marL="68575"/>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Receiver sensitivity</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-121dBm</a:t>
                      </a:r>
                      <a:endParaRPr sz="1800">
                        <a:solidFill>
                          <a:schemeClr val="dk1"/>
                        </a:solidFill>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-122dBm</a:t>
                      </a:r>
                      <a:endParaRPr sz="1600">
                        <a:latin typeface="Garamond"/>
                        <a:ea typeface="Garamond"/>
                        <a:cs typeface="Garamond"/>
                        <a:sym typeface="Garamond"/>
                      </a:endParaRPr>
                    </a:p>
                  </a:txBody>
                  <a:tcPr marT="0" marB="0" marR="68575" marL="68575"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Modulation</a:t>
                      </a:r>
                      <a:endParaRPr sz="1600">
                        <a:latin typeface="Garamond"/>
                        <a:ea typeface="Garamond"/>
                        <a:cs typeface="Garamond"/>
                        <a:sym typeface="Garamond"/>
                      </a:endParaRPr>
                    </a:p>
                  </a:txBody>
                  <a:tcPr marT="0" marB="0" marR="68575" marL="68575" anchor="b"/>
                </a:tc>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2GFSK(default), OOK, GMSK, 2FSK,4FSK, 4GFSK(upon request)</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GFSK2(MSK)</a:t>
                      </a:r>
                      <a:endParaRPr sz="1600">
                        <a:latin typeface="Garamond"/>
                        <a:ea typeface="Garamond"/>
                        <a:cs typeface="Garamond"/>
                        <a:sym typeface="Garamond"/>
                      </a:endParaRPr>
                    </a:p>
                  </a:txBody>
                  <a:tcPr marT="45725" marB="45725" marR="91450" marL="91450"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Protocols</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ESSTC, transparent, AX.25</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600">
                          <a:latin typeface="Garamond"/>
                          <a:ea typeface="Garamond"/>
                          <a:cs typeface="Garamond"/>
                          <a:sym typeface="Garamond"/>
                        </a:rPr>
                        <a:t>TBC</a:t>
                      </a:r>
                      <a:endParaRPr sz="1600">
                        <a:latin typeface="Garamond"/>
                        <a:ea typeface="Garamond"/>
                        <a:cs typeface="Garamond"/>
                        <a:sym typeface="Garamond"/>
                      </a:endParaRPr>
                    </a:p>
                  </a:txBody>
                  <a:tcPr marT="45725" marB="45725" marR="91450" marL="91450"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SD Card </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External FRAM</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To be custom made</a:t>
                      </a:r>
                      <a:endParaRPr sz="1600">
                        <a:latin typeface="Garamond"/>
                        <a:ea typeface="Garamond"/>
                        <a:cs typeface="Garamond"/>
                        <a:sym typeface="Garamond"/>
                      </a:endParaRPr>
                    </a:p>
                  </a:txBody>
                  <a:tcPr marT="45725" marB="45725" marR="91450" marL="91450" anchor="b"/>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Some processor requirements</a:t>
            </a:r>
            <a:endParaRPr/>
          </a:p>
        </p:txBody>
      </p:sp>
      <p:sp>
        <p:nvSpPr>
          <p:cNvPr id="481" name="Google Shape;481;p4"/>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None/>
            </a:pPr>
            <a:r>
              <a:rPr b="1" lang="en-US" sz="2600"/>
              <a:t>1. High fault-tolerance</a:t>
            </a:r>
            <a:endParaRPr/>
          </a:p>
          <a:p>
            <a:pPr indent="0" lvl="0" marL="0" rtl="0" algn="l">
              <a:lnSpc>
                <a:spcPct val="90000"/>
              </a:lnSpc>
              <a:spcBef>
                <a:spcPts val="1000"/>
              </a:spcBef>
              <a:spcAft>
                <a:spcPts val="0"/>
              </a:spcAft>
              <a:buClr>
                <a:schemeClr val="dk1"/>
              </a:buClr>
              <a:buSzPts val="2400"/>
              <a:buNone/>
            </a:pPr>
            <a:r>
              <a:rPr lang="en-US" sz="2400"/>
              <a:t>This could be achieved by: ECC, CRC modules, Lock-step architecture.</a:t>
            </a:r>
            <a:endParaRPr sz="2400"/>
          </a:p>
          <a:p>
            <a:pPr indent="0" lvl="0" marL="0" rtl="0" algn="l">
              <a:lnSpc>
                <a:spcPct val="90000"/>
              </a:lnSpc>
              <a:spcBef>
                <a:spcPts val="1000"/>
              </a:spcBef>
              <a:spcAft>
                <a:spcPts val="0"/>
              </a:spcAft>
              <a:buClr>
                <a:schemeClr val="dk1"/>
              </a:buClr>
              <a:buSzPts val="2600"/>
              <a:buNone/>
            </a:pPr>
            <a:r>
              <a:rPr b="1" lang="en-US" sz="2600"/>
              <a:t>2. Radiation/ionization tolerance</a:t>
            </a:r>
            <a:endParaRPr/>
          </a:p>
          <a:p>
            <a:pPr indent="0" lvl="0" marL="0" rtl="0" algn="l">
              <a:lnSpc>
                <a:spcPct val="90000"/>
              </a:lnSpc>
              <a:spcBef>
                <a:spcPts val="1000"/>
              </a:spcBef>
              <a:spcAft>
                <a:spcPts val="0"/>
              </a:spcAft>
              <a:buClr>
                <a:schemeClr val="dk1"/>
              </a:buClr>
              <a:buSzPts val="2400"/>
              <a:buNone/>
            </a:pPr>
            <a:r>
              <a:rPr lang="en-US" sz="2400"/>
              <a:t>This could be achieved by selecting a radiation hardened chip or having external shielding to minimize SEU, SEL and ionization effects.</a:t>
            </a:r>
            <a:endParaRPr/>
          </a:p>
          <a:p>
            <a:pPr indent="0" lvl="0" marL="0" rtl="0" algn="l">
              <a:lnSpc>
                <a:spcPct val="90000"/>
              </a:lnSpc>
              <a:spcBef>
                <a:spcPts val="1000"/>
              </a:spcBef>
              <a:spcAft>
                <a:spcPts val="0"/>
              </a:spcAft>
              <a:buClr>
                <a:schemeClr val="dk1"/>
              </a:buClr>
              <a:buSzPts val="2600"/>
              <a:buNone/>
            </a:pPr>
            <a:r>
              <a:rPr b="1" lang="en-US" sz="2600"/>
              <a:t>3. Floating point precision</a:t>
            </a:r>
            <a:endParaRPr/>
          </a:p>
          <a:p>
            <a:pPr indent="0" lvl="0" marL="0" rtl="0" algn="l">
              <a:lnSpc>
                <a:spcPct val="90000"/>
              </a:lnSpc>
              <a:spcBef>
                <a:spcPts val="1000"/>
              </a:spcBef>
              <a:spcAft>
                <a:spcPts val="0"/>
              </a:spcAft>
              <a:buClr>
                <a:schemeClr val="dk1"/>
              </a:buClr>
              <a:buSzPts val="2400"/>
              <a:buNone/>
            </a:pPr>
            <a:r>
              <a:rPr lang="en-US" sz="2400"/>
              <a:t>Is necessary since some satellite processes require a lot of floating-point calculations. This requires an FPU(single/double precision) and/or DSP slices.</a:t>
            </a:r>
            <a:endParaRPr/>
          </a:p>
          <a:p>
            <a:pPr indent="0" lvl="0" marL="0" rtl="0" algn="l">
              <a:lnSpc>
                <a:spcPct val="90000"/>
              </a:lnSpc>
              <a:spcBef>
                <a:spcPts val="1000"/>
              </a:spcBef>
              <a:spcAft>
                <a:spcPts val="0"/>
              </a:spcAft>
              <a:buClr>
                <a:schemeClr val="dk1"/>
              </a:buClr>
              <a:buSzPts val="2600"/>
              <a:buNone/>
            </a:pPr>
            <a:r>
              <a:rPr b="1" lang="en-US" sz="2600"/>
              <a:t>4. Low current consumption</a:t>
            </a:r>
            <a:endParaRPr/>
          </a:p>
          <a:p>
            <a:pPr indent="0" lvl="0" marL="0" rtl="0" algn="l">
              <a:lnSpc>
                <a:spcPct val="90000"/>
              </a:lnSpc>
              <a:spcBef>
                <a:spcPts val="1000"/>
              </a:spcBef>
              <a:spcAft>
                <a:spcPts val="0"/>
              </a:spcAft>
              <a:buClr>
                <a:schemeClr val="dk1"/>
              </a:buClr>
              <a:buSzPts val="2400"/>
              <a:buNone/>
            </a:pPr>
            <a:r>
              <a:rPr lang="en-US" sz="2400"/>
              <a:t>This makes MCUs with low power modes a good option.</a:t>
            </a:r>
            <a:endParaRPr/>
          </a:p>
          <a:p>
            <a:pPr indent="0" lvl="0" marL="0" rtl="0" algn="l">
              <a:lnSpc>
                <a:spcPct val="90000"/>
              </a:lnSpc>
              <a:spcBef>
                <a:spcPts val="1000"/>
              </a:spcBef>
              <a:spcAft>
                <a:spcPts val="0"/>
              </a:spcAft>
              <a:buClr>
                <a:schemeClr val="dk1"/>
              </a:buClr>
              <a:buSzPts val="2600"/>
              <a:buNone/>
            </a:pPr>
            <a:r>
              <a:t/>
            </a:r>
            <a:endParaRPr b="1" sz="2600"/>
          </a:p>
          <a:p>
            <a:pPr indent="0" lvl="0" marL="0" rtl="0" algn="ctr">
              <a:lnSpc>
                <a:spcPct val="90000"/>
              </a:lnSpc>
              <a:spcBef>
                <a:spcPts val="1000"/>
              </a:spcBef>
              <a:spcAft>
                <a:spcPts val="0"/>
              </a:spcAft>
              <a:buClr>
                <a:schemeClr val="dk1"/>
              </a:buClr>
              <a:buSzPts val="2600"/>
              <a:buNone/>
            </a:pPr>
            <a:r>
              <a:t/>
            </a:r>
            <a:endParaRPr b="1" sz="2600"/>
          </a:p>
          <a:p>
            <a:pPr indent="0" lvl="0" marL="0" rtl="0" algn="ctr">
              <a:lnSpc>
                <a:spcPct val="90000"/>
              </a:lnSpc>
              <a:spcBef>
                <a:spcPts val="1000"/>
              </a:spcBef>
              <a:spcAft>
                <a:spcPts val="0"/>
              </a:spcAft>
              <a:buClr>
                <a:schemeClr val="dk1"/>
              </a:buClr>
              <a:buSzPts val="2600"/>
              <a:buNone/>
            </a:pPr>
            <a:r>
              <a:t/>
            </a:r>
            <a:endParaRPr b="1" sz="2600"/>
          </a:p>
          <a:p>
            <a:pPr indent="0" lvl="0" marL="0" rtl="0" algn="ctr">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2b1973cc59_1_318"/>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Telemetry, Tracking and Tele-command data transfer</a:t>
            </a:r>
            <a:br>
              <a:rPr lang="en-US"/>
            </a:br>
            <a:r>
              <a:rPr lang="en-US"/>
              <a:t>-UHF Transceiver</a:t>
            </a:r>
            <a:endParaRPr/>
          </a:p>
        </p:txBody>
      </p:sp>
      <p:sp>
        <p:nvSpPr>
          <p:cNvPr id="889" name="Google Shape;889;g12b1973cc59_1_318"/>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90" name="Google Shape;890;g12b1973cc59_1_318"/>
          <p:cNvGraphicFramePr/>
          <p:nvPr/>
        </p:nvGraphicFramePr>
        <p:xfrm>
          <a:off x="174914" y="1187693"/>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UHF Transciever II</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Nanoavionics UHF radio SAT2RF1-1D</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Supply Voltage</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3.3V or 5V configurable</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3.3V</a:t>
                      </a:r>
                      <a:endParaRPr sz="1600">
                        <a:latin typeface="Garamond"/>
                        <a:ea typeface="Garamond"/>
                        <a:cs typeface="Garamond"/>
                        <a:sym typeface="Garamond"/>
                      </a:endParaRPr>
                    </a:p>
                  </a:txBody>
                  <a:tcPr marT="45725" marB="45725" marR="91450" marL="91450" anchor="b"/>
                </a:tc>
              </a:tr>
              <a:tr h="4558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Power Consumption: Load Mode</a:t>
                      </a:r>
                      <a:endParaRPr sz="1600">
                        <a:solidFill>
                          <a:srgbClr val="C55A11"/>
                        </a:solidFill>
                        <a:latin typeface="Garamond"/>
                        <a:ea typeface="Garamond"/>
                        <a:cs typeface="Garamond"/>
                        <a:sym typeface="Garamond"/>
                      </a:endParaRPr>
                    </a:p>
                  </a:txBody>
                  <a:tcPr marT="45725" marB="45725" marR="91450" marL="91450"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1W and customizable to 2W</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3W</a:t>
                      </a:r>
                      <a:endParaRPr sz="1800">
                        <a:solidFill>
                          <a:schemeClr val="dk1"/>
                        </a:solidFill>
                        <a:latin typeface="Garamond"/>
                        <a:ea typeface="Garamond"/>
                        <a:cs typeface="Garamond"/>
                        <a:sym typeface="Garamond"/>
                      </a:endParaRPr>
                    </a:p>
                  </a:txBody>
                  <a:tcPr marT="0" marB="0" marR="68575" marL="68575" anchor="b"/>
                </a:tc>
              </a:tr>
              <a:tr h="6061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Module management Interfaces</a:t>
                      </a:r>
                      <a:endParaRPr sz="1600">
                        <a:solidFill>
                          <a:srgbClr val="C55A11"/>
                        </a:solidFill>
                        <a:latin typeface="Garamond"/>
                        <a:ea typeface="Garamond"/>
                        <a:cs typeface="Garamond"/>
                        <a:sym typeface="Garamond"/>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RS-485 or UART via ESUP</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CAN and UART</a:t>
                      </a:r>
                      <a:endParaRPr sz="1600">
                        <a:latin typeface="Garamond"/>
                        <a:ea typeface="Garamond"/>
                        <a:cs typeface="Garamond"/>
                        <a:sym typeface="Garamond"/>
                      </a:endParaRPr>
                    </a:p>
                  </a:txBody>
                  <a:tcPr marT="0" marB="0" marR="68575" marL="68575"/>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Data Transmission Interfaces</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UART, I2C,USB(VCP default), RS-485(upon request)</a:t>
                      </a:r>
                      <a:endParaRPr sz="1800">
                        <a:solidFill>
                          <a:schemeClr val="dk1"/>
                        </a:solidFill>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0" marB="0" marR="68575" marL="68575"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Connectors</a:t>
                      </a:r>
                      <a:endParaRPr sz="1600">
                        <a:latin typeface="Garamond"/>
                        <a:ea typeface="Garamond"/>
                        <a:cs typeface="Garamond"/>
                        <a:sym typeface="Garamond"/>
                      </a:endParaRPr>
                    </a:p>
                  </a:txBody>
                  <a:tcPr marT="0" marB="0" marR="68575" marL="68575" anchor="b"/>
                </a:tc>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Main Stack Connectors, MMCX connector, USB-connector, RS-485 connector,  Test mode jumper</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45725" marB="45725" marR="91450" marL="91450"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RF Connector</a:t>
                      </a:r>
                      <a:endParaRPr sz="1600">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50 ohms female SMA, straight or R/A</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MCX 50 Ohm RF Connector</a:t>
                      </a:r>
                      <a:endParaRPr sz="1600">
                        <a:latin typeface="Garamond"/>
                        <a:ea typeface="Garamond"/>
                        <a:cs typeface="Garamond"/>
                        <a:sym typeface="Garamond"/>
                      </a:endParaRPr>
                    </a:p>
                  </a:txBody>
                  <a:tcPr marT="45725" marB="45725" marR="91450" marL="91450" anchor="b"/>
                </a:tc>
              </a:tr>
              <a:tr h="425475">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Control and monitoring</a:t>
                      </a:r>
                      <a:endParaRPr sz="1600">
                        <a:latin typeface="Garamond"/>
                        <a:ea typeface="Garamond"/>
                        <a:cs typeface="Garamond"/>
                        <a:sym typeface="Garamond"/>
                      </a:endParaRPr>
                    </a:p>
                  </a:txBody>
                  <a:tcPr marT="0" marB="0" marR="68575" marL="68575" anchor="b"/>
                </a:tc>
                <a:tc>
                  <a:txBody>
                    <a:bodyPr/>
                    <a:lstStyle/>
                    <a:p>
                      <a:pPr indent="0" lvl="0" marL="0" marR="0" rtl="0" algn="l">
                        <a:lnSpc>
                          <a:spcPct val="100000"/>
                        </a:lnSpc>
                        <a:spcBef>
                          <a:spcPts val="0"/>
                        </a:spcBef>
                        <a:spcAft>
                          <a:spcPts val="0"/>
                        </a:spcAft>
                        <a:buNone/>
                      </a:pPr>
                      <a:r>
                        <a:rPr lang="en-US" sz="1800">
                          <a:solidFill>
                            <a:schemeClr val="dk1"/>
                          </a:solidFill>
                          <a:latin typeface="Garamond"/>
                          <a:ea typeface="Garamond"/>
                          <a:cs typeface="Garamond"/>
                          <a:sym typeface="Garamond"/>
                        </a:rPr>
                        <a:t>AX.25 Telemetry beacon broadcast both audio and Morse code beacon</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N/A</a:t>
                      </a:r>
                      <a:endParaRPr sz="1600">
                        <a:latin typeface="Garamond"/>
                        <a:ea typeface="Garamond"/>
                        <a:cs typeface="Garamond"/>
                        <a:sym typeface="Garamond"/>
                      </a:endParaRPr>
                    </a:p>
                  </a:txBody>
                  <a:tcPr marT="45725" marB="45725" marR="91450" marL="91450" anchor="b"/>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12b1973cc59_1_324"/>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Telemetry, Tracking and Tele-command data transfer</a:t>
            </a:r>
            <a:br>
              <a:rPr lang="en-US"/>
            </a:br>
            <a:r>
              <a:rPr lang="en-US"/>
              <a:t>-UHF Transceiver</a:t>
            </a:r>
            <a:endParaRPr/>
          </a:p>
        </p:txBody>
      </p:sp>
      <p:sp>
        <p:nvSpPr>
          <p:cNvPr id="896" name="Google Shape;896;g12b1973cc59_1_324"/>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97" name="Google Shape;897;g12b1973cc59_1_324"/>
          <p:cNvGraphicFramePr/>
          <p:nvPr/>
        </p:nvGraphicFramePr>
        <p:xfrm>
          <a:off x="174914" y="1882044"/>
          <a:ext cx="3000000" cy="3000000"/>
        </p:xfrm>
        <a:graphic>
          <a:graphicData uri="http://schemas.openxmlformats.org/drawingml/2006/table">
            <a:tbl>
              <a:tblPr bandRow="1" firstRow="1">
                <a:noFill/>
                <a:tableStyleId>{6C76FA4A-7F65-490B-B667-D69164306B64}</a:tableStyleId>
              </a:tblPr>
              <a:tblGrid>
                <a:gridCol w="3817000"/>
                <a:gridCol w="4012600"/>
                <a:gridCol w="4012600"/>
              </a:tblGrid>
              <a:tr h="370850">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Features</a:t>
                      </a:r>
                      <a:endParaRPr sz="24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Endurosat UHF Transciever II</a:t>
                      </a:r>
                      <a:endParaRPr sz="1800"/>
                    </a:p>
                  </a:txBody>
                  <a:tcPr marT="45725" marB="45725" marR="91450" marL="91450"/>
                </a:tc>
                <a:tc>
                  <a:txBody>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Nanoavionics UHF radio SAT2RF1-1D</a:t>
                      </a:r>
                      <a:endParaRPr sz="18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Mass</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90g</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7.5g</a:t>
                      </a:r>
                      <a:endParaRPr sz="1600">
                        <a:latin typeface="Garamond"/>
                        <a:ea typeface="Garamond"/>
                        <a:cs typeface="Garamond"/>
                        <a:sym typeface="Garamond"/>
                      </a:endParaRPr>
                    </a:p>
                  </a:txBody>
                  <a:tcPr marT="45725" marB="45725" marR="91450" marL="91450" anchor="b"/>
                </a:tc>
              </a:tr>
              <a:tr h="4558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Operating Temperature</a:t>
                      </a:r>
                      <a:endParaRPr sz="1600">
                        <a:solidFill>
                          <a:srgbClr val="C55A11"/>
                        </a:solidFill>
                        <a:latin typeface="Garamond"/>
                        <a:ea typeface="Garamond"/>
                        <a:cs typeface="Garamond"/>
                        <a:sym typeface="Garamond"/>
                      </a:endParaRPr>
                    </a:p>
                  </a:txBody>
                  <a:tcPr marT="45725" marB="45725" marR="91450" marL="91450"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-30 to 80 ℃</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-40 to 85 ℃</a:t>
                      </a:r>
                      <a:endParaRPr sz="1800">
                        <a:solidFill>
                          <a:schemeClr val="dk1"/>
                        </a:solidFill>
                        <a:latin typeface="Garamond"/>
                        <a:ea typeface="Garamond"/>
                        <a:cs typeface="Garamond"/>
                        <a:sym typeface="Garamond"/>
                      </a:endParaRPr>
                    </a:p>
                  </a:txBody>
                  <a:tcPr marT="0" marB="0" marR="68575" marL="68575" anchor="b"/>
                </a:tc>
              </a:tr>
              <a:tr h="6061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Dimensions</a:t>
                      </a:r>
                      <a:endParaRPr sz="1600">
                        <a:solidFill>
                          <a:srgbClr val="C55A11"/>
                        </a:solidFill>
                        <a:latin typeface="Garamond"/>
                        <a:ea typeface="Garamond"/>
                        <a:cs typeface="Garamond"/>
                        <a:sym typeface="Garamond"/>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89* 95*11 mm full dimensions</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(Some dimension variations are present)</a:t>
                      </a:r>
                      <a:endParaRPr sz="1600">
                        <a:latin typeface="Garamond"/>
                        <a:ea typeface="Garamond"/>
                        <a:cs typeface="Garamond"/>
                        <a:sym typeface="Garamond"/>
                      </a:endParaRPr>
                    </a:p>
                  </a:txBody>
                  <a:tcPr marT="45725" marB="45725" marR="91450" marL="91450"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32.9*56.10*5.38</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Will require a PCB designed and fabricated to add in PC-104 connectivity</a:t>
                      </a:r>
                      <a:endParaRPr sz="1600">
                        <a:latin typeface="Garamond"/>
                        <a:ea typeface="Garamond"/>
                        <a:cs typeface="Garamond"/>
                        <a:sym typeface="Garamond"/>
                      </a:endParaRPr>
                    </a:p>
                  </a:txBody>
                  <a:tcPr marT="0" marB="0" marR="68575" marL="68575"/>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Tests</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Fully tested for 6 qualification tests</a:t>
                      </a:r>
                      <a:endParaRPr sz="1800">
                        <a:solidFill>
                          <a:schemeClr val="dk1"/>
                        </a:solidFill>
                        <a:latin typeface="Garamond"/>
                        <a:ea typeface="Garamond"/>
                        <a:cs typeface="Garamond"/>
                        <a:sym typeface="Garamond"/>
                      </a:endParaRPr>
                    </a:p>
                  </a:txBody>
                  <a:tcPr marT="0" marB="0" marR="68575" marL="68575" anchor="b"/>
                </a:tc>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Not specified</a:t>
                      </a:r>
                      <a:endParaRPr sz="1600">
                        <a:latin typeface="Garamond"/>
                        <a:ea typeface="Garamond"/>
                        <a:cs typeface="Garamond"/>
                        <a:sym typeface="Garamond"/>
                      </a:endParaRPr>
                    </a:p>
                  </a:txBody>
                  <a:tcPr marT="0" marB="0" marR="68575" marL="68575" anchor="b"/>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Cost</a:t>
                      </a:r>
                      <a:endParaRPr sz="1600">
                        <a:latin typeface="Garamond"/>
                        <a:ea typeface="Garamond"/>
                        <a:cs typeface="Garamond"/>
                        <a:sym typeface="Garamond"/>
                      </a:endParaRPr>
                    </a:p>
                  </a:txBody>
                  <a:tcPr marT="0" marB="0" marR="68575" marL="68575" anchor="b"/>
                </a:tc>
                <a:tc>
                  <a:txBody>
                    <a:bodyPr/>
                    <a:lstStyle/>
                    <a:p>
                      <a:pPr indent="0" lvl="0" marL="0" marR="0" rtl="0" algn="l">
                        <a:lnSpc>
                          <a:spcPct val="100000"/>
                        </a:lnSpc>
                        <a:spcBef>
                          <a:spcPts val="0"/>
                        </a:spcBef>
                        <a:spcAft>
                          <a:spcPts val="0"/>
                        </a:spcAft>
                        <a:buNone/>
                      </a:pPr>
                      <a:r>
                        <a:rPr b="1" lang="en-US" sz="1800">
                          <a:solidFill>
                            <a:schemeClr val="dk1"/>
                          </a:solidFill>
                          <a:latin typeface="Garamond"/>
                          <a:ea typeface="Garamond"/>
                          <a:cs typeface="Garamond"/>
                          <a:sym typeface="Garamond"/>
                        </a:rPr>
                        <a:t>$ 5500</a:t>
                      </a:r>
                      <a:endParaRPr sz="1600">
                        <a:latin typeface="Garamond"/>
                        <a:ea typeface="Garamond"/>
                        <a:cs typeface="Garamond"/>
                        <a:sym typeface="Garamond"/>
                      </a:endParaRPr>
                    </a:p>
                  </a:txBody>
                  <a:tcPr marT="0" marB="0" marR="68575" marL="68575" anchor="b"/>
                </a:tc>
                <a:tc>
                  <a:txBody>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$ 2500 </a:t>
                      </a:r>
                      <a:endParaRPr sz="1600">
                        <a:latin typeface="Garamond"/>
                        <a:ea typeface="Garamond"/>
                        <a:cs typeface="Garamond"/>
                        <a:sym typeface="Garamond"/>
                      </a:endParaRPr>
                    </a:p>
                  </a:txBody>
                  <a:tcPr marT="45725" marB="45725" marR="91450" marL="91450" anchor="b"/>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12b1973cc59_1_330"/>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Telemetry, Tracking and Tele-command data transfer</a:t>
            </a:r>
            <a:br>
              <a:rPr lang="en-US"/>
            </a:br>
            <a:r>
              <a:rPr lang="en-US"/>
              <a:t>-UHF Transceiver</a:t>
            </a:r>
            <a:endParaRPr/>
          </a:p>
        </p:txBody>
      </p:sp>
      <p:sp>
        <p:nvSpPr>
          <p:cNvPr id="903" name="Google Shape;903;g12b1973cc59_1_330"/>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04" name="Google Shape;904;g12b1973cc59_1_330"/>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UHF transceiver is a perfect channel to transfer Telemetry, Tracking and Tele-command data. </a:t>
            </a:r>
            <a:endParaRPr/>
          </a:p>
          <a:p>
            <a:pPr indent="-228600" lvl="0" marL="228600" rtl="0" algn="l">
              <a:lnSpc>
                <a:spcPct val="90000"/>
              </a:lnSpc>
              <a:spcBef>
                <a:spcPts val="1000"/>
              </a:spcBef>
              <a:spcAft>
                <a:spcPts val="0"/>
              </a:spcAft>
              <a:buClr>
                <a:schemeClr val="dk1"/>
              </a:buClr>
              <a:buSzPts val="2800"/>
              <a:buChar char="•"/>
            </a:pPr>
            <a:r>
              <a:rPr lang="en-US"/>
              <a:t>The Endurosat transceiver is well built with convectional features that allow it to be the best choice compared to its closest competitor. </a:t>
            </a:r>
            <a:endParaRPr/>
          </a:p>
          <a:p>
            <a:pPr indent="-228600" lvl="0" marL="228600" rtl="0" algn="l">
              <a:lnSpc>
                <a:spcPct val="90000"/>
              </a:lnSpc>
              <a:spcBef>
                <a:spcPts val="1000"/>
              </a:spcBef>
              <a:spcAft>
                <a:spcPts val="0"/>
              </a:spcAft>
              <a:buClr>
                <a:schemeClr val="dk1"/>
              </a:buClr>
              <a:buSzPts val="2800"/>
              <a:buChar char="•"/>
            </a:pPr>
            <a:r>
              <a:rPr lang="en-US"/>
              <a:t>Purchase of the X-band or S-band transmitters may relieve bandwidth to perform tracking and tele-command. This is important especially since the UHF transceiver is a half-duplex and thus communication occurs in one direction at a time.</a:t>
            </a:r>
            <a:endParaRPr/>
          </a:p>
          <a:p>
            <a:pPr indent="-228600" lvl="0" marL="228600" rtl="0" algn="l">
              <a:lnSpc>
                <a:spcPct val="90000"/>
              </a:lnSpc>
              <a:spcBef>
                <a:spcPts val="1000"/>
              </a:spcBef>
              <a:spcAft>
                <a:spcPts val="0"/>
              </a:spcAft>
              <a:buClr>
                <a:schemeClr val="dk1"/>
              </a:buClr>
              <a:buSzPts val="2800"/>
              <a:buChar char="•"/>
            </a:pPr>
            <a:r>
              <a:rPr lang="en-US"/>
              <a:t> No microcontroller is needed for the Endurosat transmitter.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12b1973cc59_1_336"/>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Antennas</a:t>
            </a:r>
            <a:endParaRPr/>
          </a:p>
        </p:txBody>
      </p:sp>
      <p:sp>
        <p:nvSpPr>
          <p:cNvPr id="910" name="Google Shape;910;g12b1973cc59_1_336"/>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11" name="Google Shape;911;g12b1973cc59_1_336"/>
          <p:cNvSpPr txBox="1"/>
          <p:nvPr>
            <p:ph idx="1" type="body"/>
          </p:nvPr>
        </p:nvSpPr>
        <p:spPr>
          <a:xfrm>
            <a:off x="170065" y="1913237"/>
            <a:ext cx="11851800" cy="3570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above transmitters and transceivers require antennas to receive and send out the various frequencies. Special antennas are needed for each band for optimal performance and high efficiency. The various antennas for the given bands include:</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X-band /S-band – Patch antennas.</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UHF band – Dipole antennas</a:t>
            </a:r>
            <a:endParaRPr/>
          </a:p>
          <a:p>
            <a:pPr indent="-228600" lvl="0" marL="228600" rtl="0" algn="l">
              <a:lnSpc>
                <a:spcPct val="90000"/>
              </a:lnSpc>
              <a:spcBef>
                <a:spcPts val="1000"/>
              </a:spcBef>
              <a:spcAft>
                <a:spcPts val="0"/>
              </a:spcAft>
              <a:buClr>
                <a:schemeClr val="dk1"/>
              </a:buClr>
              <a:buSzPts val="2800"/>
              <a:buChar char="•"/>
            </a:pPr>
            <a:r>
              <a:rPr lang="en-US"/>
              <a:t>Acquisition of the dipole antenna is easy and quite cheap. However, Patch array antennas are quite expensive. Endurosat sell antennas at the given rates.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12b1973cc59_1_342"/>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Antennas</a:t>
            </a:r>
            <a:endParaRPr/>
          </a:p>
        </p:txBody>
      </p:sp>
      <p:sp>
        <p:nvSpPr>
          <p:cNvPr id="917" name="Google Shape;917;g12b1973cc59_1_342"/>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918" name="Google Shape;918;g12b1973cc59_1_342"/>
          <p:cNvGraphicFramePr/>
          <p:nvPr/>
        </p:nvGraphicFramePr>
        <p:xfrm>
          <a:off x="195309" y="1265310"/>
          <a:ext cx="3000000" cy="3000000"/>
        </p:xfrm>
        <a:graphic>
          <a:graphicData uri="http://schemas.openxmlformats.org/drawingml/2006/table">
            <a:tbl>
              <a:tblPr bandRow="1" firstRow="1">
                <a:noFill/>
                <a:tableStyleId>{6C76FA4A-7F65-490B-B667-D69164306B64}</a:tableStyleId>
              </a:tblPr>
              <a:tblGrid>
                <a:gridCol w="5900700"/>
                <a:gridCol w="6030250"/>
              </a:tblGrid>
              <a:tr h="370850">
                <a:tc>
                  <a:txBody>
                    <a:bodyPr/>
                    <a:lstStyle/>
                    <a:p>
                      <a:pPr indent="0" lvl="0" marL="0" marR="0" rtl="0" algn="ctr">
                        <a:spcBef>
                          <a:spcPts val="0"/>
                        </a:spcBef>
                        <a:spcAft>
                          <a:spcPts val="0"/>
                        </a:spcAft>
                        <a:buNone/>
                      </a:pPr>
                      <a:r>
                        <a:rPr lang="en-US" sz="2400"/>
                        <a:t>Antenna</a:t>
                      </a:r>
                      <a:endParaRPr sz="2400"/>
                    </a:p>
                  </a:txBody>
                  <a:tcPr marT="45725" marB="45725" marR="91450" marL="91450"/>
                </a:tc>
                <a:tc>
                  <a:txBody>
                    <a:bodyPr/>
                    <a:lstStyle/>
                    <a:p>
                      <a:pPr indent="0" lvl="0" marL="0" marR="0" rtl="0" algn="ctr">
                        <a:spcBef>
                          <a:spcPts val="0"/>
                        </a:spcBef>
                        <a:spcAft>
                          <a:spcPts val="0"/>
                        </a:spcAft>
                        <a:buNone/>
                      </a:pPr>
                      <a:r>
                        <a:rPr lang="en-US" sz="2400"/>
                        <a:t>Cost</a:t>
                      </a:r>
                      <a:endParaRPr sz="2400"/>
                    </a:p>
                  </a:txBody>
                  <a:tcPr marT="45725" marB="45725" marR="91450" marL="91450"/>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X-band 4*4 Patch Array</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$8400</a:t>
                      </a:r>
                      <a:endParaRPr sz="1800"/>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X-band 2*2 Patch Array</a:t>
                      </a:r>
                      <a:endParaRPr sz="18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$5800</a:t>
                      </a:r>
                      <a:endParaRPr sz="1800"/>
                    </a:p>
                  </a:txBody>
                  <a:tcPr marT="45725" marB="45725" marR="91450" marL="91450" anchor="ctr"/>
                </a:tc>
              </a:tr>
              <a:tr h="360000">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X-band Patch Array</a:t>
                      </a:r>
                      <a:endParaRPr sz="1800">
                        <a:solidFill>
                          <a:srgbClr val="C55A11"/>
                        </a:solidFill>
                        <a:latin typeface="Garamond"/>
                        <a:ea typeface="Garamond"/>
                        <a:cs typeface="Garamond"/>
                        <a:sym typeface="Garamond"/>
                      </a:endParaRPr>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$4500</a:t>
                      </a:r>
                      <a:endParaRPr sz="1800"/>
                    </a:p>
                  </a:txBody>
                  <a:tcPr marT="45725" marB="45725" marR="91450" marL="91450" anchor="ctr"/>
                </a:tc>
              </a:tr>
              <a:tr h="29275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UHF antenna 2U</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$9100 (6U)</a:t>
                      </a:r>
                      <a:endParaRPr sz="1800"/>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UHF Antenna III</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$4600-$7200</a:t>
                      </a:r>
                      <a:endParaRPr sz="1800"/>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S-Band Antenna Commercial </a:t>
                      </a:r>
                      <a:endParaRPr sz="1800">
                        <a:latin typeface="Garamond"/>
                        <a:ea typeface="Garamond"/>
                        <a:cs typeface="Garamond"/>
                        <a:sym typeface="Garamond"/>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$3600</a:t>
                      </a:r>
                      <a:endParaRPr sz="1800">
                        <a:latin typeface="Garamond"/>
                        <a:ea typeface="Garamond"/>
                        <a:cs typeface="Garamond"/>
                        <a:sym typeface="Garamond"/>
                      </a:endParaRPr>
                    </a:p>
                  </a:txBody>
                  <a:tcPr marT="0" marB="0" marR="68575" marL="68575"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S-Band Antenna ISM </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$3600</a:t>
                      </a:r>
                      <a:endParaRPr sz="1800"/>
                    </a:p>
                  </a:txBody>
                  <a:tcPr marT="45725" marB="45725" marR="91450" marL="91450" anchor="ctr"/>
                </a:tc>
              </a:tr>
              <a:tr h="360000">
                <a:tc>
                  <a:txBody>
                    <a:bodyPr/>
                    <a:lstStyle/>
                    <a:p>
                      <a:pPr indent="0" lvl="0" marL="0" marR="0" rtl="0" algn="l">
                        <a:lnSpc>
                          <a:spcPct val="200000"/>
                        </a:lnSpc>
                        <a:spcBef>
                          <a:spcPts val="0"/>
                        </a:spcBef>
                        <a:spcAft>
                          <a:spcPts val="0"/>
                        </a:spcAft>
                        <a:buNone/>
                      </a:pPr>
                      <a:r>
                        <a:rPr lang="en-US" sz="1800">
                          <a:solidFill>
                            <a:schemeClr val="dk1"/>
                          </a:solidFill>
                          <a:latin typeface="Garamond"/>
                          <a:ea typeface="Garamond"/>
                          <a:cs typeface="Garamond"/>
                          <a:sym typeface="Garamond"/>
                        </a:rPr>
                        <a:t>S-Band Antenna Wideband </a:t>
                      </a:r>
                      <a:endParaRPr sz="1800">
                        <a:latin typeface="Garamond"/>
                        <a:ea typeface="Garamond"/>
                        <a:cs typeface="Garamond"/>
                        <a:sym typeface="Garamond"/>
                      </a:endParaRPr>
                    </a:p>
                  </a:txBody>
                  <a:tcPr marT="0" marB="0" marR="68575" marL="68575" anchor="ctr"/>
                </a:tc>
                <a:tc>
                  <a:txBody>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$5600</a:t>
                      </a:r>
                      <a:endParaRPr sz="1800"/>
                    </a:p>
                  </a:txBody>
                  <a:tcPr marT="45725" marB="45725" marR="91450" marL="91450" anchor="ctr"/>
                </a:tc>
              </a:tr>
            </a:tbl>
          </a:graphicData>
        </a:graphic>
      </p:graphicFrame>
      <p:sp>
        <p:nvSpPr>
          <p:cNvPr id="919" name="Google Shape;919;g12b1973cc59_1_342"/>
          <p:cNvSpPr txBox="1"/>
          <p:nvPr/>
        </p:nvSpPr>
        <p:spPr>
          <a:xfrm>
            <a:off x="3986074" y="5453859"/>
            <a:ext cx="500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accent2"/>
                </a:solidFill>
                <a:latin typeface="Garamond"/>
                <a:ea typeface="Garamond"/>
                <a:cs typeface="Garamond"/>
                <a:sym typeface="Garamond"/>
              </a:rPr>
              <a:t>*</a:t>
            </a:r>
            <a:r>
              <a:rPr b="0" i="0" lang="en-US" sz="2000" u="none" cap="none" strike="noStrike">
                <a:solidFill>
                  <a:srgbClr val="C55A11"/>
                </a:solidFill>
                <a:latin typeface="Garamond"/>
                <a:ea typeface="Garamond"/>
                <a:cs typeface="Garamond"/>
                <a:sym typeface="Garamond"/>
              </a:rPr>
              <a:t>Patch Antennas can be designed on PCB boards making it cost effective for the project.</a:t>
            </a:r>
            <a:endParaRPr sz="2000">
              <a:solidFill>
                <a:srgbClr val="C55A11"/>
              </a:solidFill>
              <a:latin typeface="Garamond"/>
              <a:ea typeface="Garamond"/>
              <a:cs typeface="Garamond"/>
              <a:sym typeface="Garamo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12b1973cc59_1_349"/>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Ground-Station</a:t>
            </a:r>
            <a:endParaRPr/>
          </a:p>
        </p:txBody>
      </p:sp>
      <p:sp>
        <p:nvSpPr>
          <p:cNvPr id="925" name="Google Shape;925;g12b1973cc59_1_349"/>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26" name="Google Shape;926;g12b1973cc59_1_349"/>
          <p:cNvSpPr txBox="1"/>
          <p:nvPr>
            <p:ph idx="1" type="body"/>
          </p:nvPr>
        </p:nvSpPr>
        <p:spPr>
          <a:xfrm>
            <a:off x="170065" y="1679020"/>
            <a:ext cx="11851800" cy="3843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will provide the grounded terminal that will be in direct communication with nano-satellite. The ground station requires:</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X-band /S-band receiver</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UHF transceiver at half duplex transmission mode</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Modulator and demodulator circuitry preferably within the receiver</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Ground antennas for the given transmission bands</a:t>
            </a:r>
            <a:endParaRPr/>
          </a:p>
          <a:p>
            <a:pPr indent="-228600" lvl="1" marL="685800" rtl="0" algn="l">
              <a:lnSpc>
                <a:spcPct val="90000"/>
              </a:lnSpc>
              <a:spcBef>
                <a:spcPts val="500"/>
              </a:spcBef>
              <a:spcAft>
                <a:spcPts val="0"/>
              </a:spcAft>
              <a:buClr>
                <a:srgbClr val="C55A11"/>
              </a:buClr>
              <a:buSzPts val="2400"/>
              <a:buChar char="•"/>
            </a:pPr>
            <a:r>
              <a:rPr lang="en-US">
                <a:solidFill>
                  <a:srgbClr val="C55A11"/>
                </a:solidFill>
              </a:rPr>
              <a:t>Computing power to provide data processing and storage. This may also include an internet connection and custom made algorithms to process and extract meaningful data from the payload.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12b1973cc59_1_355"/>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Software Defined Radios (SDRs)</a:t>
            </a:r>
            <a:endParaRPr/>
          </a:p>
        </p:txBody>
      </p:sp>
      <p:sp>
        <p:nvSpPr>
          <p:cNvPr id="932" name="Google Shape;932;g12b1973cc59_1_35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33" name="Google Shape;933;g12b1973cc59_1_355"/>
          <p:cNvSpPr txBox="1"/>
          <p:nvPr>
            <p:ph idx="1" type="body"/>
          </p:nvPr>
        </p:nvSpPr>
        <p:spPr>
          <a:xfrm>
            <a:off x="170065" y="1679020"/>
            <a:ext cx="11851800" cy="38439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A hardware based ground station maybe possible to acquire at a very high cost which wouldn’t be ideal. </a:t>
            </a:r>
            <a:endParaRPr/>
          </a:p>
          <a:p>
            <a:pPr indent="-228600" lvl="0" marL="228600" rtl="0" algn="l">
              <a:lnSpc>
                <a:spcPct val="90000"/>
              </a:lnSpc>
              <a:spcBef>
                <a:spcPts val="1000"/>
              </a:spcBef>
              <a:spcAft>
                <a:spcPts val="0"/>
              </a:spcAft>
              <a:buClr>
                <a:schemeClr val="dk1"/>
              </a:buClr>
              <a:buSzPct val="100000"/>
              <a:buChar char="•"/>
            </a:pPr>
            <a:r>
              <a:rPr lang="en-US"/>
              <a:t>Software Defined Radios become an ideal solution for our use case. </a:t>
            </a:r>
            <a:endParaRPr/>
          </a:p>
          <a:p>
            <a:pPr indent="-228600" lvl="0" marL="228600" rtl="0" algn="l">
              <a:lnSpc>
                <a:spcPct val="90000"/>
              </a:lnSpc>
              <a:spcBef>
                <a:spcPts val="1000"/>
              </a:spcBef>
              <a:spcAft>
                <a:spcPts val="0"/>
              </a:spcAft>
              <a:buClr>
                <a:schemeClr val="dk1"/>
              </a:buClr>
              <a:buSzPct val="100000"/>
              <a:buChar char="•"/>
            </a:pPr>
            <a:r>
              <a:rPr lang="en-US"/>
              <a:t>SDRs are </a:t>
            </a:r>
            <a:r>
              <a:rPr b="1" lang="en-US"/>
              <a:t>reconfigurable</a:t>
            </a:r>
            <a:r>
              <a:rPr lang="en-US"/>
              <a:t> and </a:t>
            </a:r>
            <a:r>
              <a:rPr b="1" lang="en-US"/>
              <a:t>reprogrammable</a:t>
            </a:r>
            <a:r>
              <a:rPr lang="en-US"/>
              <a:t> radio that can show different functionality with the same hardware. </a:t>
            </a:r>
            <a:r>
              <a:rPr b="1" lang="en-US"/>
              <a:t>Modulation</a:t>
            </a:r>
            <a:r>
              <a:rPr lang="en-US"/>
              <a:t> and </a:t>
            </a:r>
            <a:r>
              <a:rPr b="1" lang="en-US"/>
              <a:t>demodulation</a:t>
            </a:r>
            <a:r>
              <a:rPr lang="en-US"/>
              <a:t> functions are defined in </a:t>
            </a:r>
            <a:r>
              <a:rPr b="1" lang="en-US"/>
              <a:t>software</a:t>
            </a:r>
            <a:r>
              <a:rPr lang="en-US"/>
              <a:t> rather than hardware. </a:t>
            </a:r>
            <a:endParaRPr/>
          </a:p>
          <a:p>
            <a:pPr indent="-228600" lvl="0" marL="228600" rtl="0" algn="l">
              <a:lnSpc>
                <a:spcPct val="90000"/>
              </a:lnSpc>
              <a:spcBef>
                <a:spcPts val="1000"/>
              </a:spcBef>
              <a:spcAft>
                <a:spcPts val="0"/>
              </a:spcAft>
              <a:buClr>
                <a:schemeClr val="dk1"/>
              </a:buClr>
              <a:buSzPct val="100000"/>
              <a:buChar char="•"/>
            </a:pPr>
            <a:r>
              <a:rPr lang="en-US"/>
              <a:t>It can be described as generic hardware with software that meets the given needs. It can thus be considered a multi-modulation scheme system in terms of hardware for little cost.</a:t>
            </a:r>
            <a:endParaRPr/>
          </a:p>
          <a:p>
            <a:pPr indent="-228600" lvl="0" marL="228600" rtl="0" algn="l">
              <a:lnSpc>
                <a:spcPct val="90000"/>
              </a:lnSpc>
              <a:spcBef>
                <a:spcPts val="1000"/>
              </a:spcBef>
              <a:spcAft>
                <a:spcPts val="0"/>
              </a:spcAft>
              <a:buClr>
                <a:schemeClr val="dk1"/>
              </a:buClr>
              <a:buSzPct val="100000"/>
              <a:buChar char="•"/>
            </a:pPr>
            <a:r>
              <a:rPr lang="en-US"/>
              <a:t>For the ground station, SDRs capable to </a:t>
            </a:r>
            <a:r>
              <a:rPr b="1" lang="en-US"/>
              <a:t>tune</a:t>
            </a:r>
            <a:r>
              <a:rPr lang="en-US"/>
              <a:t> to the </a:t>
            </a:r>
            <a:r>
              <a:rPr b="1" lang="en-US"/>
              <a:t>given operating frequencies </a:t>
            </a:r>
            <a:r>
              <a:rPr lang="en-US"/>
              <a:t>i.e. transmission, reception or both are obtained equal to the number of individual channels of communication present. The characteristics of the frequency expected to and fro the on-board transmitter or transceiver are matched by software onto the SDR and the data can be successfully extracted. </a:t>
            </a:r>
            <a:endParaRPr/>
          </a:p>
          <a:p>
            <a:pPr indent="-228600" lvl="0" marL="228600" rtl="0" algn="l">
              <a:lnSpc>
                <a:spcPct val="90000"/>
              </a:lnSpc>
              <a:spcBef>
                <a:spcPts val="1000"/>
              </a:spcBef>
              <a:spcAft>
                <a:spcPts val="0"/>
              </a:spcAft>
              <a:buClr>
                <a:schemeClr val="dk1"/>
              </a:buClr>
              <a:buSzPct val="100000"/>
              <a:buChar char="•"/>
            </a:pPr>
            <a:r>
              <a:rPr lang="en-US"/>
              <a:t>Below are great picks that fit the communication systems needs.</a:t>
            </a:r>
            <a:endParaRPr/>
          </a:p>
          <a:p>
            <a:pPr indent="-90804" lvl="0" marL="228600" rtl="0" algn="l">
              <a:lnSpc>
                <a:spcPct val="90000"/>
              </a:lnSpc>
              <a:spcBef>
                <a:spcPts val="1000"/>
              </a:spcBef>
              <a:spcAft>
                <a:spcPts val="0"/>
              </a:spcAft>
              <a:buClr>
                <a:schemeClr val="dk1"/>
              </a:buClr>
              <a:buSzPct val="100000"/>
              <a:buNone/>
            </a:pPr>
            <a:r>
              <a:t/>
            </a:r>
            <a:endParaRPr>
              <a:solidFill>
                <a:srgbClr val="C55A1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12b1973cc59_1_361"/>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Software Defined Radios (SDRs)</a:t>
            </a:r>
            <a:endParaRPr/>
          </a:p>
        </p:txBody>
      </p:sp>
      <p:sp>
        <p:nvSpPr>
          <p:cNvPr id="939" name="Google Shape;939;g12b1973cc59_1_361"/>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40" name="Google Shape;940;g12b1973cc59_1_361"/>
          <p:cNvSpPr txBox="1"/>
          <p:nvPr>
            <p:ph idx="1" type="body"/>
          </p:nvPr>
        </p:nvSpPr>
        <p:spPr>
          <a:xfrm>
            <a:off x="170065" y="1679020"/>
            <a:ext cx="11851800" cy="384390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rgbClr val="C55A11"/>
              </a:buClr>
              <a:buSzPts val="2800"/>
              <a:buChar char="•"/>
            </a:pPr>
            <a:r>
              <a:rPr lang="en-US">
                <a:solidFill>
                  <a:srgbClr val="C55A11"/>
                </a:solidFill>
              </a:rPr>
              <a:t>HackRF One XR-029 – Great Scott Gadgets:</a:t>
            </a:r>
            <a:endParaRPr/>
          </a:p>
          <a:p>
            <a:pPr indent="-240030" lvl="1" marL="685800" rtl="0" algn="l">
              <a:lnSpc>
                <a:spcPct val="90000"/>
              </a:lnSpc>
              <a:spcBef>
                <a:spcPts val="500"/>
              </a:spcBef>
              <a:spcAft>
                <a:spcPts val="0"/>
              </a:spcAft>
              <a:buClr>
                <a:srgbClr val="C55A11"/>
              </a:buClr>
              <a:buSzPts val="2400"/>
              <a:buChar char="•"/>
            </a:pPr>
            <a:r>
              <a:rPr lang="en-US">
                <a:solidFill>
                  <a:srgbClr val="C55A11"/>
                </a:solidFill>
              </a:rPr>
              <a:t>Specifications:</a:t>
            </a:r>
            <a:endParaRPr/>
          </a:p>
          <a:p>
            <a:pPr indent="-238125" lvl="2" marL="1143000" rtl="0" algn="l">
              <a:lnSpc>
                <a:spcPct val="90000"/>
              </a:lnSpc>
              <a:spcBef>
                <a:spcPts val="500"/>
              </a:spcBef>
              <a:spcAft>
                <a:spcPts val="0"/>
              </a:spcAft>
              <a:buClr>
                <a:schemeClr val="dk1"/>
              </a:buClr>
              <a:buSzPts val="2000"/>
              <a:buFont typeface="Courier New"/>
              <a:buChar char="o"/>
            </a:pPr>
            <a:r>
              <a:rPr lang="en-US"/>
              <a:t>1MHz – 6 GHz</a:t>
            </a:r>
            <a:endParaRPr/>
          </a:p>
          <a:p>
            <a:pPr indent="-238125" lvl="2" marL="1143000" rtl="0" algn="l">
              <a:lnSpc>
                <a:spcPct val="90000"/>
              </a:lnSpc>
              <a:spcBef>
                <a:spcPts val="500"/>
              </a:spcBef>
              <a:spcAft>
                <a:spcPts val="0"/>
              </a:spcAft>
              <a:buClr>
                <a:schemeClr val="dk1"/>
              </a:buClr>
              <a:buSzPts val="2000"/>
              <a:buFont typeface="Courier New"/>
              <a:buChar char="o"/>
            </a:pPr>
            <a:r>
              <a:rPr lang="en-US"/>
              <a:t>Half-duplex SDR Transceiver</a:t>
            </a:r>
            <a:endParaRPr/>
          </a:p>
          <a:p>
            <a:pPr indent="-238125" lvl="2" marL="1143000" rtl="0" algn="l">
              <a:lnSpc>
                <a:spcPct val="90000"/>
              </a:lnSpc>
              <a:spcBef>
                <a:spcPts val="500"/>
              </a:spcBef>
              <a:spcAft>
                <a:spcPts val="0"/>
              </a:spcAft>
              <a:buClr>
                <a:schemeClr val="dk1"/>
              </a:buClr>
              <a:buSzPts val="2000"/>
              <a:buFont typeface="Courier New"/>
              <a:buChar char="o"/>
            </a:pPr>
            <a:r>
              <a:rPr lang="en-US"/>
              <a:t>Data bandwidth 20MHz</a:t>
            </a:r>
            <a:endParaRPr/>
          </a:p>
          <a:p>
            <a:pPr indent="-238125" lvl="2" marL="1143000" rtl="0" algn="l">
              <a:lnSpc>
                <a:spcPct val="90000"/>
              </a:lnSpc>
              <a:spcBef>
                <a:spcPts val="500"/>
              </a:spcBef>
              <a:spcAft>
                <a:spcPts val="0"/>
              </a:spcAft>
              <a:buClr>
                <a:schemeClr val="dk1"/>
              </a:buClr>
              <a:buSzPts val="2000"/>
              <a:buFont typeface="Courier New"/>
              <a:buChar char="o"/>
            </a:pPr>
            <a:r>
              <a:rPr lang="en-US"/>
              <a:t>Transmitting power: 10dBm</a:t>
            </a:r>
            <a:endParaRPr/>
          </a:p>
          <a:p>
            <a:pPr indent="-238125" lvl="2" marL="1143000" rtl="0" algn="l">
              <a:lnSpc>
                <a:spcPct val="90000"/>
              </a:lnSpc>
              <a:spcBef>
                <a:spcPts val="500"/>
              </a:spcBef>
              <a:spcAft>
                <a:spcPts val="0"/>
              </a:spcAft>
              <a:buClr>
                <a:schemeClr val="dk1"/>
              </a:buClr>
              <a:buSzPts val="2000"/>
              <a:buFont typeface="Courier New"/>
              <a:buChar char="o"/>
            </a:pPr>
            <a:r>
              <a:rPr lang="en-US"/>
              <a:t>64QAM transmitting EVM: 1.5%</a:t>
            </a:r>
            <a:endParaRPr/>
          </a:p>
          <a:p>
            <a:pPr indent="-238125" lvl="2" marL="1143000" rtl="0" algn="l">
              <a:lnSpc>
                <a:spcPct val="90000"/>
              </a:lnSpc>
              <a:spcBef>
                <a:spcPts val="500"/>
              </a:spcBef>
              <a:spcAft>
                <a:spcPts val="0"/>
              </a:spcAft>
              <a:buClr>
                <a:schemeClr val="dk1"/>
              </a:buClr>
              <a:buSzPts val="2000"/>
              <a:buFont typeface="Courier New"/>
              <a:buChar char="o"/>
            </a:pPr>
            <a:r>
              <a:rPr lang="en-US"/>
              <a:t>20 million samples/second i.e. 20Mbps</a:t>
            </a:r>
            <a:endParaRPr/>
          </a:p>
          <a:p>
            <a:pPr indent="-238125" lvl="2" marL="1143000" rtl="0" algn="l">
              <a:lnSpc>
                <a:spcPct val="90000"/>
              </a:lnSpc>
              <a:spcBef>
                <a:spcPts val="500"/>
              </a:spcBef>
              <a:spcAft>
                <a:spcPts val="0"/>
              </a:spcAft>
              <a:buClr>
                <a:schemeClr val="dk1"/>
              </a:buClr>
              <a:buSzPts val="2000"/>
              <a:buFont typeface="Courier New"/>
              <a:buChar char="o"/>
            </a:pPr>
            <a:r>
              <a:rPr lang="en-US"/>
              <a:t>8-bit quadrature samples; 8-bit I and 8-bit Q</a:t>
            </a:r>
            <a:endParaRPr/>
          </a:p>
          <a:p>
            <a:pPr indent="-238125" lvl="2" marL="1143000" rtl="0" algn="l">
              <a:lnSpc>
                <a:spcPct val="90000"/>
              </a:lnSpc>
              <a:spcBef>
                <a:spcPts val="500"/>
              </a:spcBef>
              <a:spcAft>
                <a:spcPts val="0"/>
              </a:spcAft>
              <a:buClr>
                <a:schemeClr val="dk1"/>
              </a:buClr>
              <a:buSzPts val="2000"/>
              <a:buFont typeface="Courier New"/>
              <a:buChar char="o"/>
            </a:pPr>
            <a:r>
              <a:rPr lang="en-US"/>
              <a:t>Compatible with GNU radio, SDR# and more</a:t>
            </a:r>
            <a:endParaRPr/>
          </a:p>
          <a:p>
            <a:pPr indent="-238125" lvl="2" marL="1143000" rtl="0" algn="l">
              <a:lnSpc>
                <a:spcPct val="90000"/>
              </a:lnSpc>
              <a:spcBef>
                <a:spcPts val="500"/>
              </a:spcBef>
              <a:spcAft>
                <a:spcPts val="0"/>
              </a:spcAft>
              <a:buClr>
                <a:schemeClr val="dk1"/>
              </a:buClr>
              <a:buSzPts val="2000"/>
              <a:buFont typeface="Courier New"/>
              <a:buChar char="o"/>
            </a:pPr>
            <a:r>
              <a:rPr lang="en-US"/>
              <a:t>Software Configurable RX and TX gain and baseband filter</a:t>
            </a:r>
            <a:endParaRPr/>
          </a:p>
          <a:p>
            <a:pPr indent="-238125" lvl="2" marL="1143000" rtl="0" algn="l">
              <a:lnSpc>
                <a:spcPct val="90000"/>
              </a:lnSpc>
              <a:spcBef>
                <a:spcPts val="500"/>
              </a:spcBef>
              <a:spcAft>
                <a:spcPts val="0"/>
              </a:spcAft>
              <a:buClr>
                <a:schemeClr val="dk1"/>
              </a:buClr>
              <a:buSzPts val="2000"/>
              <a:buFont typeface="Courier New"/>
              <a:buChar char="o"/>
            </a:pPr>
            <a:r>
              <a:rPr lang="en-US"/>
              <a:t>Software controlled antenna port</a:t>
            </a:r>
            <a:endParaRPr/>
          </a:p>
          <a:p>
            <a:pPr indent="-111125" lvl="2" marL="1143000" rtl="0" algn="l">
              <a:lnSpc>
                <a:spcPct val="90000"/>
              </a:lnSpc>
              <a:spcBef>
                <a:spcPts val="500"/>
              </a:spcBef>
              <a:spcAft>
                <a:spcPts val="0"/>
              </a:spcAft>
              <a:buClr>
                <a:schemeClr val="dk1"/>
              </a:buClr>
              <a:buSzPts val="2000"/>
              <a:buNone/>
            </a:pPr>
            <a:r>
              <a:t/>
            </a:r>
            <a:endParaRPr>
              <a:solidFill>
                <a:srgbClr val="C55A1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12b1973cc59_1_367"/>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Software Defined Radios (SDRs)</a:t>
            </a:r>
            <a:endParaRPr/>
          </a:p>
        </p:txBody>
      </p:sp>
      <p:sp>
        <p:nvSpPr>
          <p:cNvPr id="946" name="Google Shape;946;g12b1973cc59_1_367"/>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47" name="Google Shape;947;g12b1973cc59_1_367"/>
          <p:cNvSpPr txBox="1"/>
          <p:nvPr>
            <p:ph idx="1" type="body"/>
          </p:nvPr>
        </p:nvSpPr>
        <p:spPr>
          <a:xfrm>
            <a:off x="170065" y="1679020"/>
            <a:ext cx="11851800" cy="40383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C55A11"/>
              </a:buClr>
              <a:buSzPts val="2800"/>
              <a:buChar char="•"/>
            </a:pPr>
            <a:r>
              <a:rPr lang="en-US">
                <a:solidFill>
                  <a:srgbClr val="C55A11"/>
                </a:solidFill>
              </a:rPr>
              <a:t>Includes:</a:t>
            </a:r>
            <a:endParaRPr/>
          </a:p>
          <a:p>
            <a:pPr indent="-228600" lvl="1" marL="685800" rtl="0" algn="l">
              <a:lnSpc>
                <a:spcPct val="90000"/>
              </a:lnSpc>
              <a:spcBef>
                <a:spcPts val="500"/>
              </a:spcBef>
              <a:spcAft>
                <a:spcPts val="0"/>
              </a:spcAft>
              <a:buClr>
                <a:schemeClr val="dk1"/>
              </a:buClr>
              <a:buSzPts val="2400"/>
              <a:buFont typeface="Courier New"/>
              <a:buChar char="o"/>
            </a:pPr>
            <a:r>
              <a:rPr lang="en-US"/>
              <a:t>1 HackRf Development board with Acrylic shell</a:t>
            </a:r>
            <a:endParaRPr/>
          </a:p>
          <a:p>
            <a:pPr indent="-228600" lvl="1" marL="685800" rtl="0" algn="l">
              <a:lnSpc>
                <a:spcPct val="90000"/>
              </a:lnSpc>
              <a:spcBef>
                <a:spcPts val="500"/>
              </a:spcBef>
              <a:spcAft>
                <a:spcPts val="0"/>
              </a:spcAft>
              <a:buClr>
                <a:schemeClr val="dk1"/>
              </a:buClr>
              <a:buSzPts val="2400"/>
              <a:buFont typeface="Courier New"/>
              <a:buChar char="o"/>
            </a:pPr>
            <a:r>
              <a:rPr lang="en-US"/>
              <a:t>1 USB cable</a:t>
            </a:r>
            <a:endParaRPr/>
          </a:p>
          <a:p>
            <a:pPr indent="-228600" lvl="1" marL="685800" rtl="0" algn="l">
              <a:lnSpc>
                <a:spcPct val="90000"/>
              </a:lnSpc>
              <a:spcBef>
                <a:spcPts val="500"/>
              </a:spcBef>
              <a:spcAft>
                <a:spcPts val="0"/>
              </a:spcAft>
              <a:buClr>
                <a:schemeClr val="dk1"/>
              </a:buClr>
              <a:buSzPts val="2400"/>
              <a:buFont typeface="Courier New"/>
              <a:buChar char="o"/>
            </a:pPr>
            <a:r>
              <a:rPr lang="en-US"/>
              <a:t>1 UHF antenna (40MHz – 6GHz)</a:t>
            </a:r>
            <a:endParaRPr/>
          </a:p>
          <a:p>
            <a:pPr indent="-228600" lvl="1" marL="685800" rtl="0" algn="l">
              <a:lnSpc>
                <a:spcPct val="90000"/>
              </a:lnSpc>
              <a:spcBef>
                <a:spcPts val="500"/>
              </a:spcBef>
              <a:spcAft>
                <a:spcPts val="0"/>
              </a:spcAft>
              <a:buClr>
                <a:schemeClr val="dk1"/>
              </a:buClr>
              <a:buSzPts val="2400"/>
              <a:buFont typeface="Courier New"/>
              <a:buChar char="o"/>
            </a:pPr>
            <a:r>
              <a:rPr lang="en-US"/>
              <a:t>1 UHF/VHF antenna</a:t>
            </a:r>
            <a:endParaRPr/>
          </a:p>
          <a:p>
            <a:pPr indent="-228600" lvl="1" marL="685800" rtl="0" algn="l">
              <a:lnSpc>
                <a:spcPct val="90000"/>
              </a:lnSpc>
              <a:spcBef>
                <a:spcPts val="500"/>
              </a:spcBef>
              <a:spcAft>
                <a:spcPts val="0"/>
              </a:spcAft>
              <a:buClr>
                <a:schemeClr val="dk1"/>
              </a:buClr>
              <a:buSzPts val="2400"/>
              <a:buFont typeface="Courier New"/>
              <a:buChar char="o"/>
            </a:pPr>
            <a:r>
              <a:rPr lang="en-US"/>
              <a:t>1 TCXO clock 0.1ppm</a:t>
            </a:r>
            <a:endParaRPr>
              <a:solidFill>
                <a:srgbClr val="C55A11"/>
              </a:solidFill>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000"/>
              <a:buNone/>
            </a:pPr>
            <a:r>
              <a:rPr lang="en-US" sz="2000"/>
              <a:t>The above SDR can comfortably receive S-band and UHF signals. An antenna designed for the S-band will however be required. The device costs </a:t>
            </a:r>
            <a:r>
              <a:rPr b="1" lang="en-US" sz="2000"/>
              <a:t>$121.99 </a:t>
            </a:r>
            <a:r>
              <a:rPr lang="en-US" sz="2000"/>
              <a:t>on </a:t>
            </a:r>
            <a:r>
              <a:rPr b="1" lang="en-US" sz="2000">
                <a:solidFill>
                  <a:srgbClr val="C55A11"/>
                </a:solidFill>
              </a:rPr>
              <a:t>elecbee.com</a:t>
            </a:r>
            <a:r>
              <a:rPr lang="en-US" sz="2000"/>
              <a:t>. If we were to go with an S-band and UHF communication duo, two of these devices would be required since only one channel can be operated on by a single SDR.</a:t>
            </a:r>
            <a:endParaRPr sz="2000"/>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2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Concept Studies</a:t>
            </a:r>
            <a:endParaRPr/>
          </a:p>
        </p:txBody>
      </p:sp>
      <p:sp>
        <p:nvSpPr>
          <p:cNvPr id="953" name="Google Shape;953;p26"/>
          <p:cNvSpPr txBox="1"/>
          <p:nvPr>
            <p:ph idx="1" type="body"/>
          </p:nvPr>
        </p:nvSpPr>
        <p:spPr>
          <a:xfrm>
            <a:off x="170065" y="1143001"/>
            <a:ext cx="11851870" cy="45742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calculations here will make use of a payload that will closely depict how the Nanosatellite will be transmitting and receiving data.</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The payload chosen for the mission is the Gecko Imager and will be used in this hypothesis:</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Firstly, a </a:t>
            </a:r>
            <a:r>
              <a:rPr b="1" lang="en-US"/>
              <a:t>data budget </a:t>
            </a:r>
            <a:r>
              <a:rPr lang="en-US"/>
              <a:t>will need be determined </a:t>
            </a:r>
            <a:endParaRPr b="1"/>
          </a:p>
          <a:p>
            <a:pPr indent="0" lvl="0" marL="0" marR="0" rtl="0" algn="l">
              <a:lnSpc>
                <a:spcPct val="90000"/>
              </a:lnSpc>
              <a:spcBef>
                <a:spcPts val="1000"/>
              </a:spcBef>
              <a:spcAft>
                <a:spcPts val="0"/>
              </a:spcAft>
              <a:buClr>
                <a:schemeClr val="dk1"/>
              </a:buClr>
              <a:buSzPts val="2800"/>
              <a:buNone/>
            </a:pPr>
            <a:r>
              <a:t/>
            </a:r>
            <a:endParaRPr b="0" i="0" sz="2800" u="none" cap="none" strike="noStrike">
              <a:solidFill>
                <a:srgbClr val="000000"/>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2800"/>
              <a:buNone/>
            </a:pPr>
            <a:r>
              <a:t/>
            </a:r>
            <a:endParaRPr/>
          </a:p>
        </p:txBody>
      </p:sp>
      <p:sp>
        <p:nvSpPr>
          <p:cNvPr id="954" name="Google Shape;954;p2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
          <p:cNvSpPr txBox="1"/>
          <p:nvPr>
            <p:ph type="title"/>
          </p:nvPr>
        </p:nvSpPr>
        <p:spPr>
          <a:xfrm>
            <a:off x="-2" y="-3660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I/O</a:t>
            </a:r>
            <a:endParaRPr/>
          </a:p>
        </p:txBody>
      </p:sp>
      <p:sp>
        <p:nvSpPr>
          <p:cNvPr id="487" name="Google Shape;487;p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88" name="Google Shape;488;p5"/>
          <p:cNvSpPr txBox="1"/>
          <p:nvPr>
            <p:ph idx="1" type="body"/>
          </p:nvPr>
        </p:nvSpPr>
        <p:spPr>
          <a:xfrm>
            <a:off x="-2" y="5276362"/>
            <a:ext cx="12192000" cy="338137"/>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90000"/>
              </a:lnSpc>
              <a:spcBef>
                <a:spcPts val="0"/>
              </a:spcBef>
              <a:spcAft>
                <a:spcPts val="0"/>
              </a:spcAft>
              <a:buClr>
                <a:schemeClr val="dk1"/>
              </a:buClr>
              <a:buSzPct val="100000"/>
              <a:buNone/>
            </a:pPr>
            <a:r>
              <a:rPr lang="en-US"/>
              <a:t>Table 1: Comparison of possible I/O and their applications</a:t>
            </a:r>
            <a:endParaRPr/>
          </a:p>
        </p:txBody>
      </p:sp>
      <p:graphicFrame>
        <p:nvGraphicFramePr>
          <p:cNvPr id="489" name="Google Shape;489;p5"/>
          <p:cNvGraphicFramePr/>
          <p:nvPr/>
        </p:nvGraphicFramePr>
        <p:xfrm>
          <a:off x="-2" y="1813560"/>
          <a:ext cx="3000000" cy="3000000"/>
        </p:xfrm>
        <a:graphic>
          <a:graphicData uri="http://schemas.openxmlformats.org/drawingml/2006/table">
            <a:tbl>
              <a:tblPr bandRow="1" firstRow="1">
                <a:noFill/>
                <a:tableStyleId>{9967CD8D-6697-4692-BB72-67FEA923938F}</a:tableStyleId>
              </a:tblPr>
              <a:tblGrid>
                <a:gridCol w="3048000"/>
                <a:gridCol w="3048000"/>
                <a:gridCol w="3048000"/>
                <a:gridCol w="3048000"/>
              </a:tblGrid>
              <a:tr h="367900">
                <a:tc>
                  <a:txBody>
                    <a:bodyPr/>
                    <a:lstStyle/>
                    <a:p>
                      <a:pPr indent="0" lvl="0" marL="0" marR="0" rtl="0" algn="l">
                        <a:spcBef>
                          <a:spcPts val="0"/>
                        </a:spcBef>
                        <a:spcAft>
                          <a:spcPts val="0"/>
                        </a:spcAft>
                        <a:buNone/>
                      </a:pPr>
                      <a:r>
                        <a:rPr lang="en-US" sz="2400" u="none" cap="none" strike="noStrike"/>
                        <a:t>Protocol</a:t>
                      </a:r>
                      <a:endParaRPr sz="2400"/>
                    </a:p>
                  </a:txBody>
                  <a:tcPr marT="45725" marB="45725" marR="91450" marL="91450"/>
                </a:tc>
                <a:tc>
                  <a:txBody>
                    <a:bodyPr/>
                    <a:lstStyle/>
                    <a:p>
                      <a:pPr indent="0" lvl="0" marL="0" marR="0" rtl="0" algn="l">
                        <a:spcBef>
                          <a:spcPts val="0"/>
                        </a:spcBef>
                        <a:spcAft>
                          <a:spcPts val="0"/>
                        </a:spcAft>
                        <a:buNone/>
                      </a:pPr>
                      <a:r>
                        <a:rPr lang="en-US" sz="2400"/>
                        <a:t>Data link</a:t>
                      </a:r>
                      <a:endParaRPr sz="2400"/>
                    </a:p>
                  </a:txBody>
                  <a:tcPr marT="45725" marB="45725" marR="91450" marL="91450"/>
                </a:tc>
                <a:tc>
                  <a:txBody>
                    <a:bodyPr/>
                    <a:lstStyle/>
                    <a:p>
                      <a:pPr indent="0" lvl="0" marL="0" marR="0" rtl="0" algn="l">
                        <a:spcBef>
                          <a:spcPts val="0"/>
                        </a:spcBef>
                        <a:spcAft>
                          <a:spcPts val="0"/>
                        </a:spcAft>
                        <a:buNone/>
                      </a:pPr>
                      <a:r>
                        <a:rPr lang="en-US" sz="2400"/>
                        <a:t>Signalling rate</a:t>
                      </a:r>
                      <a:endParaRPr sz="2400"/>
                    </a:p>
                  </a:txBody>
                  <a:tcPr marT="45725" marB="45725" marR="91450" marL="91450"/>
                </a:tc>
                <a:tc>
                  <a:txBody>
                    <a:bodyPr/>
                    <a:lstStyle/>
                    <a:p>
                      <a:pPr indent="0" lvl="0" marL="0" marR="0" rtl="0" algn="l">
                        <a:spcBef>
                          <a:spcPts val="0"/>
                        </a:spcBef>
                        <a:spcAft>
                          <a:spcPts val="0"/>
                        </a:spcAft>
                        <a:buNone/>
                      </a:pPr>
                      <a:r>
                        <a:rPr lang="en-US" sz="2400"/>
                        <a:t>Possible application</a:t>
                      </a:r>
                      <a:endParaRPr sz="2400"/>
                    </a:p>
                  </a:txBody>
                  <a:tcPr marT="45725" marB="45725" marR="91450" marL="91450"/>
                </a:tc>
              </a:tr>
              <a:tr h="367900">
                <a:tc>
                  <a:txBody>
                    <a:bodyPr/>
                    <a:lstStyle/>
                    <a:p>
                      <a:pPr indent="0" lvl="0" marL="0" marR="0" rtl="0" algn="l">
                        <a:spcBef>
                          <a:spcPts val="0"/>
                        </a:spcBef>
                        <a:spcAft>
                          <a:spcPts val="0"/>
                        </a:spcAft>
                        <a:buNone/>
                      </a:pPr>
                      <a:r>
                        <a:rPr lang="en-US" sz="2000"/>
                        <a:t>SpaceWire</a:t>
                      </a:r>
                      <a:endParaRPr sz="2000"/>
                    </a:p>
                  </a:txBody>
                  <a:tcPr marT="45725" marB="45725" marR="91450" marL="91450"/>
                </a:tc>
                <a:tc>
                  <a:txBody>
                    <a:bodyPr/>
                    <a:lstStyle/>
                    <a:p>
                      <a:pPr indent="0" lvl="0" marL="0" marR="0" rtl="0" algn="l">
                        <a:spcBef>
                          <a:spcPts val="0"/>
                        </a:spcBef>
                        <a:spcAft>
                          <a:spcPts val="0"/>
                        </a:spcAft>
                        <a:buNone/>
                      </a:pPr>
                      <a:r>
                        <a:rPr lang="en-US" sz="2000"/>
                        <a:t>LVDS</a:t>
                      </a:r>
                      <a:endParaRPr sz="2000"/>
                    </a:p>
                  </a:txBody>
                  <a:tcPr marT="45725" marB="45725" marR="91450" marL="91450"/>
                </a:tc>
                <a:tc>
                  <a:txBody>
                    <a:bodyPr/>
                    <a:lstStyle/>
                    <a:p>
                      <a:pPr indent="0" lvl="0" marL="0" marR="0" rtl="0" algn="l">
                        <a:spcBef>
                          <a:spcPts val="0"/>
                        </a:spcBef>
                        <a:spcAft>
                          <a:spcPts val="0"/>
                        </a:spcAft>
                        <a:buNone/>
                      </a:pPr>
                      <a:r>
                        <a:rPr lang="en-US" sz="2000"/>
                        <a:t>Up to 400Mbps</a:t>
                      </a:r>
                      <a:endParaRPr sz="2000"/>
                    </a:p>
                  </a:txBody>
                  <a:tcPr marT="45725" marB="45725" marR="91450" marL="91450"/>
                </a:tc>
                <a:tc>
                  <a:txBody>
                    <a:bodyPr/>
                    <a:lstStyle/>
                    <a:p>
                      <a:pPr indent="0" lvl="0" marL="0" marR="0" rtl="0" algn="l">
                        <a:spcBef>
                          <a:spcPts val="0"/>
                        </a:spcBef>
                        <a:spcAft>
                          <a:spcPts val="0"/>
                        </a:spcAft>
                        <a:buNone/>
                      </a:pPr>
                      <a:r>
                        <a:rPr lang="en-US" sz="2000"/>
                        <a:t>P</a:t>
                      </a:r>
                      <a:r>
                        <a:rPr lang="en-US" sz="2000"/>
                        <a:t>ayload</a:t>
                      </a:r>
                      <a:endParaRPr sz="2000"/>
                    </a:p>
                  </a:txBody>
                  <a:tcPr marT="45725" marB="45725" marR="91450" marL="91450"/>
                </a:tc>
              </a:tr>
              <a:tr h="367900">
                <a:tc>
                  <a:txBody>
                    <a:bodyPr/>
                    <a:lstStyle/>
                    <a:p>
                      <a:pPr indent="0" lvl="0" marL="0" marR="0" rtl="0" algn="l">
                        <a:spcBef>
                          <a:spcPts val="0"/>
                        </a:spcBef>
                        <a:spcAft>
                          <a:spcPts val="0"/>
                        </a:spcAft>
                        <a:buNone/>
                      </a:pPr>
                      <a:r>
                        <a:rPr lang="en-US" sz="2000"/>
                        <a:t>CAN</a:t>
                      </a:r>
                      <a:endParaRPr sz="2000"/>
                    </a:p>
                  </a:txBody>
                  <a:tcPr marT="45725" marB="45725" marR="91450" marL="91450"/>
                </a:tc>
                <a:tc>
                  <a:txBody>
                    <a:bodyPr/>
                    <a:lstStyle/>
                    <a:p>
                      <a:pPr indent="0" lvl="0" marL="0" marR="0" rtl="0" algn="l">
                        <a:spcBef>
                          <a:spcPts val="0"/>
                        </a:spcBef>
                        <a:spcAft>
                          <a:spcPts val="0"/>
                        </a:spcAft>
                        <a:buNone/>
                      </a:pPr>
                      <a:r>
                        <a:rPr lang="en-US" sz="2000"/>
                        <a:t>CAN</a:t>
                      </a:r>
                      <a:endParaRPr sz="2000"/>
                    </a:p>
                  </a:txBody>
                  <a:tcPr marT="45725" marB="45725" marR="91450" marL="91450"/>
                </a:tc>
                <a:tc>
                  <a:txBody>
                    <a:bodyPr/>
                    <a:lstStyle/>
                    <a:p>
                      <a:pPr indent="0" lvl="0" marL="0" marR="0" rtl="0" algn="l">
                        <a:spcBef>
                          <a:spcPts val="0"/>
                        </a:spcBef>
                        <a:spcAft>
                          <a:spcPts val="0"/>
                        </a:spcAft>
                        <a:buNone/>
                      </a:pPr>
                      <a:r>
                        <a:rPr lang="en-US" sz="2000"/>
                        <a:t>Up to 1Mbps</a:t>
                      </a:r>
                      <a:endParaRPr sz="2000"/>
                    </a:p>
                  </a:txBody>
                  <a:tcPr marT="45725" marB="45725" marR="91450" marL="91450"/>
                </a:tc>
                <a:tc>
                  <a:txBody>
                    <a:bodyPr/>
                    <a:lstStyle/>
                    <a:p>
                      <a:pPr indent="0" lvl="0" marL="0" marR="0" rtl="0" algn="l">
                        <a:spcBef>
                          <a:spcPts val="0"/>
                        </a:spcBef>
                        <a:spcAft>
                          <a:spcPts val="0"/>
                        </a:spcAft>
                        <a:buNone/>
                      </a:pPr>
                      <a:r>
                        <a:rPr lang="en-US" sz="2000"/>
                        <a:t>Inter-subsystem bus</a:t>
                      </a:r>
                      <a:endParaRPr sz="2000"/>
                    </a:p>
                  </a:txBody>
                  <a:tcPr marT="45725" marB="45725" marR="91450" marL="91450"/>
                </a:tc>
              </a:tr>
              <a:tr h="367900">
                <a:tc>
                  <a:txBody>
                    <a:bodyPr/>
                    <a:lstStyle/>
                    <a:p>
                      <a:pPr indent="0" lvl="0" marL="0" marR="0" rtl="0" algn="l">
                        <a:spcBef>
                          <a:spcPts val="0"/>
                        </a:spcBef>
                        <a:spcAft>
                          <a:spcPts val="0"/>
                        </a:spcAft>
                        <a:buNone/>
                      </a:pPr>
                      <a:r>
                        <a:rPr lang="en-US" sz="2000"/>
                        <a:t>USB</a:t>
                      </a:r>
                      <a:endParaRPr sz="2000"/>
                    </a:p>
                  </a:txBody>
                  <a:tcPr marT="45725" marB="45725" marR="91450" marL="91450"/>
                </a:tc>
                <a:tc>
                  <a:txBody>
                    <a:bodyPr/>
                    <a:lstStyle/>
                    <a:p>
                      <a:pPr indent="0" lvl="0" marL="0" marR="0" rtl="0" algn="l">
                        <a:spcBef>
                          <a:spcPts val="0"/>
                        </a:spcBef>
                        <a:spcAft>
                          <a:spcPts val="0"/>
                        </a:spcAft>
                        <a:buNone/>
                      </a:pPr>
                      <a:r>
                        <a:rPr lang="en-US" sz="2000"/>
                        <a:t>USB</a:t>
                      </a:r>
                      <a:endParaRPr sz="2000"/>
                    </a:p>
                  </a:txBody>
                  <a:tcPr marT="45725" marB="45725" marR="91450" marL="91450"/>
                </a:tc>
                <a:tc>
                  <a:txBody>
                    <a:bodyPr/>
                    <a:lstStyle/>
                    <a:p>
                      <a:pPr indent="0" lvl="0" marL="0" marR="0" rtl="0" algn="l">
                        <a:spcBef>
                          <a:spcPts val="0"/>
                        </a:spcBef>
                        <a:spcAft>
                          <a:spcPts val="0"/>
                        </a:spcAft>
                        <a:buNone/>
                      </a:pPr>
                      <a:r>
                        <a:rPr lang="en-US" sz="2000"/>
                        <a:t>Up to 480Mbps</a:t>
                      </a:r>
                      <a:endParaRPr sz="2000"/>
                    </a:p>
                  </a:txBody>
                  <a:tcPr marT="45725" marB="45725" marR="91450" marL="91450"/>
                </a:tc>
                <a:tc>
                  <a:txBody>
                    <a:bodyPr/>
                    <a:lstStyle/>
                    <a:p>
                      <a:pPr indent="0" lvl="0" marL="0" marR="0" rtl="0" algn="l">
                        <a:spcBef>
                          <a:spcPts val="0"/>
                        </a:spcBef>
                        <a:spcAft>
                          <a:spcPts val="0"/>
                        </a:spcAft>
                        <a:buNone/>
                      </a:pPr>
                      <a:r>
                        <a:rPr lang="en-US" sz="2000"/>
                        <a:t>External storage/ debugging</a:t>
                      </a:r>
                      <a:endParaRPr sz="2000"/>
                    </a:p>
                  </a:txBody>
                  <a:tcPr marT="45725" marB="45725" marR="91450" marL="91450"/>
                </a:tc>
              </a:tr>
              <a:tr h="367900">
                <a:tc>
                  <a:txBody>
                    <a:bodyPr/>
                    <a:lstStyle/>
                    <a:p>
                      <a:pPr indent="0" lvl="0" marL="0" marR="0" rtl="0" algn="l">
                        <a:spcBef>
                          <a:spcPts val="0"/>
                        </a:spcBef>
                        <a:spcAft>
                          <a:spcPts val="0"/>
                        </a:spcAft>
                        <a:buNone/>
                      </a:pPr>
                      <a:r>
                        <a:rPr lang="en-US" sz="2000"/>
                        <a:t>RS-232</a:t>
                      </a:r>
                      <a:endParaRPr sz="2000"/>
                    </a:p>
                  </a:txBody>
                  <a:tcPr marT="45725" marB="45725" marR="91450" marL="91450"/>
                </a:tc>
                <a:tc>
                  <a:txBody>
                    <a:bodyPr/>
                    <a:lstStyle/>
                    <a:p>
                      <a:pPr indent="0" lvl="0" marL="0" marR="0" rtl="0" algn="l">
                        <a:spcBef>
                          <a:spcPts val="0"/>
                        </a:spcBef>
                        <a:spcAft>
                          <a:spcPts val="0"/>
                        </a:spcAft>
                        <a:buNone/>
                      </a:pPr>
                      <a:r>
                        <a:rPr lang="en-US" sz="2000"/>
                        <a:t>UART/USART</a:t>
                      </a:r>
                      <a:endParaRPr sz="2000"/>
                    </a:p>
                  </a:txBody>
                  <a:tcPr marT="45725" marB="45725" marR="91450" marL="91450"/>
                </a:tc>
                <a:tc>
                  <a:txBody>
                    <a:bodyPr/>
                    <a:lstStyle/>
                    <a:p>
                      <a:pPr indent="0" lvl="0" marL="0" marR="0" rtl="0" algn="l">
                        <a:spcBef>
                          <a:spcPts val="0"/>
                        </a:spcBef>
                        <a:spcAft>
                          <a:spcPts val="0"/>
                        </a:spcAft>
                        <a:buNone/>
                      </a:pPr>
                      <a:r>
                        <a:rPr lang="en-US" sz="2000"/>
                        <a:t>Up to 1Mbps</a:t>
                      </a:r>
                      <a:endParaRPr sz="2000"/>
                    </a:p>
                  </a:txBody>
                  <a:tcPr marT="45725" marB="45725" marR="91450" marL="91450"/>
                </a:tc>
                <a:tc>
                  <a:txBody>
                    <a:bodyPr/>
                    <a:lstStyle/>
                    <a:p>
                      <a:pPr indent="0" lvl="0" marL="0" rtl="0" algn="l">
                        <a:spcBef>
                          <a:spcPts val="0"/>
                        </a:spcBef>
                        <a:spcAft>
                          <a:spcPts val="0"/>
                        </a:spcAft>
                        <a:buClr>
                          <a:schemeClr val="dk1"/>
                        </a:buClr>
                        <a:buFont typeface="Arial"/>
                        <a:buNone/>
                      </a:pPr>
                      <a:r>
                        <a:rPr lang="en-US" sz="2000"/>
                        <a:t>Inter-subsystem bus</a:t>
                      </a:r>
                      <a:endParaRPr sz="2000"/>
                    </a:p>
                  </a:txBody>
                  <a:tcPr marT="45725" marB="45725" marR="91450" marL="91450"/>
                </a:tc>
              </a:tr>
              <a:tr h="367900">
                <a:tc>
                  <a:txBody>
                    <a:bodyPr/>
                    <a:lstStyle/>
                    <a:p>
                      <a:pPr indent="0" lvl="0" marL="0" marR="0" rtl="0" algn="l">
                        <a:spcBef>
                          <a:spcPts val="0"/>
                        </a:spcBef>
                        <a:spcAft>
                          <a:spcPts val="0"/>
                        </a:spcAft>
                        <a:buNone/>
                      </a:pPr>
                      <a:r>
                        <a:rPr lang="en-US" sz="2000"/>
                        <a:t>RS-485</a:t>
                      </a:r>
                      <a:endParaRPr sz="2000"/>
                    </a:p>
                  </a:txBody>
                  <a:tcPr marT="45725" marB="45725" marR="91450" marL="91450"/>
                </a:tc>
                <a:tc>
                  <a:txBody>
                    <a:bodyPr/>
                    <a:lstStyle/>
                    <a:p>
                      <a:pPr indent="0" lvl="0" marL="0" marR="0" rtl="0" algn="l">
                        <a:spcBef>
                          <a:spcPts val="0"/>
                        </a:spcBef>
                        <a:spcAft>
                          <a:spcPts val="0"/>
                        </a:spcAft>
                        <a:buNone/>
                      </a:pPr>
                      <a:r>
                        <a:rPr lang="en-US" sz="2000"/>
                        <a:t>UART/USART</a:t>
                      </a:r>
                      <a:endParaRPr sz="2000"/>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Garamond"/>
                        <a:buNone/>
                      </a:pPr>
                      <a:r>
                        <a:rPr lang="en-US" sz="2000"/>
                        <a:t>Up to 35Mbps</a:t>
                      </a:r>
                      <a:endParaRPr sz="2000"/>
                    </a:p>
                  </a:txBody>
                  <a:tcPr marT="45725" marB="45725" marR="91450" marL="91450"/>
                </a:tc>
                <a:tc>
                  <a:txBody>
                    <a:bodyPr/>
                    <a:lstStyle/>
                    <a:p>
                      <a:pPr indent="0" lvl="0" marL="0" rtl="0" algn="l">
                        <a:spcBef>
                          <a:spcPts val="0"/>
                        </a:spcBef>
                        <a:spcAft>
                          <a:spcPts val="0"/>
                        </a:spcAft>
                        <a:buClr>
                          <a:schemeClr val="dk1"/>
                        </a:buClr>
                        <a:buFont typeface="Arial"/>
                        <a:buNone/>
                      </a:pPr>
                      <a:r>
                        <a:rPr lang="en-US" sz="2000"/>
                        <a:t>Inter-subsystem bus</a:t>
                      </a:r>
                      <a:endParaRPr sz="2000"/>
                    </a:p>
                  </a:txBody>
                  <a:tcPr marT="45725" marB="45725" marR="91450" marL="91450"/>
                </a:tc>
              </a:tr>
              <a:tr h="367900">
                <a:tc>
                  <a:txBody>
                    <a:bodyPr/>
                    <a:lstStyle/>
                    <a:p>
                      <a:pPr indent="0" lvl="0" marL="0" marR="0" rtl="0" algn="l">
                        <a:spcBef>
                          <a:spcPts val="0"/>
                        </a:spcBef>
                        <a:spcAft>
                          <a:spcPts val="0"/>
                        </a:spcAft>
                        <a:buNone/>
                      </a:pPr>
                      <a:r>
                        <a:rPr lang="en-US" sz="2000"/>
                        <a:t>I2C</a:t>
                      </a:r>
                      <a:endParaRPr sz="2000"/>
                    </a:p>
                  </a:txBody>
                  <a:tcPr marT="45725" marB="45725" marR="91450" marL="91450"/>
                </a:tc>
                <a:tc>
                  <a:txBody>
                    <a:bodyPr/>
                    <a:lstStyle/>
                    <a:p>
                      <a:pPr indent="0" lvl="0" marL="0" marR="0" rtl="0" algn="l">
                        <a:spcBef>
                          <a:spcPts val="0"/>
                        </a:spcBef>
                        <a:spcAft>
                          <a:spcPts val="0"/>
                        </a:spcAft>
                        <a:buNone/>
                      </a:pPr>
                      <a:r>
                        <a:rPr lang="en-US" sz="2000"/>
                        <a:t>12C</a:t>
                      </a:r>
                      <a:endParaRPr sz="2000"/>
                    </a:p>
                  </a:txBody>
                  <a:tcPr marT="45725" marB="45725" marR="91450" marL="91450"/>
                </a:tc>
                <a:tc>
                  <a:txBody>
                    <a:bodyPr/>
                    <a:lstStyle/>
                    <a:p>
                      <a:pPr indent="0" lvl="0" marL="0" marR="0" rtl="0" algn="l">
                        <a:spcBef>
                          <a:spcPts val="0"/>
                        </a:spcBef>
                        <a:spcAft>
                          <a:spcPts val="0"/>
                        </a:spcAft>
                        <a:buNone/>
                      </a:pPr>
                      <a:r>
                        <a:rPr lang="en-US" sz="2000"/>
                        <a:t>Up to 3.4Mbps</a:t>
                      </a:r>
                      <a:endParaRPr sz="2000"/>
                    </a:p>
                  </a:txBody>
                  <a:tcPr marT="45725" marB="45725" marR="91450" marL="91450"/>
                </a:tc>
                <a:tc>
                  <a:txBody>
                    <a:bodyPr/>
                    <a:lstStyle/>
                    <a:p>
                      <a:pPr indent="0" lvl="0" marL="0" marR="0" rtl="0" algn="l">
                        <a:spcBef>
                          <a:spcPts val="0"/>
                        </a:spcBef>
                        <a:spcAft>
                          <a:spcPts val="0"/>
                        </a:spcAft>
                        <a:buNone/>
                      </a:pPr>
                      <a:r>
                        <a:rPr lang="en-US" sz="2000"/>
                        <a:t>Sensors</a:t>
                      </a:r>
                      <a:endParaRPr sz="2000"/>
                    </a:p>
                  </a:txBody>
                  <a:tcPr marT="45725" marB="45725" marR="91450" marL="91450"/>
                </a:tc>
              </a:tr>
              <a:tr h="367900">
                <a:tc>
                  <a:txBody>
                    <a:bodyPr/>
                    <a:lstStyle/>
                    <a:p>
                      <a:pPr indent="0" lvl="0" marL="0" marR="0" rtl="0" algn="l">
                        <a:spcBef>
                          <a:spcPts val="0"/>
                        </a:spcBef>
                        <a:spcAft>
                          <a:spcPts val="0"/>
                        </a:spcAft>
                        <a:buNone/>
                      </a:pPr>
                      <a:r>
                        <a:rPr lang="en-US" sz="2000"/>
                        <a:t>SPI</a:t>
                      </a:r>
                      <a:endParaRPr sz="2000"/>
                    </a:p>
                  </a:txBody>
                  <a:tcPr marT="45725" marB="45725" marR="91450" marL="91450"/>
                </a:tc>
                <a:tc>
                  <a:txBody>
                    <a:bodyPr/>
                    <a:lstStyle/>
                    <a:p>
                      <a:pPr indent="0" lvl="0" marL="0" marR="0" rtl="0" algn="l">
                        <a:spcBef>
                          <a:spcPts val="0"/>
                        </a:spcBef>
                        <a:spcAft>
                          <a:spcPts val="0"/>
                        </a:spcAft>
                        <a:buNone/>
                      </a:pPr>
                      <a:r>
                        <a:rPr lang="en-US" sz="2000"/>
                        <a:t>SPI</a:t>
                      </a:r>
                      <a:endParaRPr sz="2000"/>
                    </a:p>
                  </a:txBody>
                  <a:tcPr marT="45725" marB="45725" marR="91450" marL="91450"/>
                </a:tc>
                <a:tc>
                  <a:txBody>
                    <a:bodyPr/>
                    <a:lstStyle/>
                    <a:p>
                      <a:pPr indent="0" lvl="0" marL="0" marR="0" rtl="0" algn="l">
                        <a:spcBef>
                          <a:spcPts val="0"/>
                        </a:spcBef>
                        <a:spcAft>
                          <a:spcPts val="0"/>
                        </a:spcAft>
                        <a:buNone/>
                      </a:pPr>
                      <a:r>
                        <a:rPr lang="en-US" sz="2000"/>
                        <a:t>Up to 60Mbps</a:t>
                      </a:r>
                      <a:endParaRPr sz="2000"/>
                    </a:p>
                  </a:txBody>
                  <a:tcPr marT="45725" marB="45725" marR="91450" marL="91450"/>
                </a:tc>
                <a:tc>
                  <a:txBody>
                    <a:bodyPr/>
                    <a:lstStyle/>
                    <a:p>
                      <a:pPr indent="0" lvl="0" marL="0" marR="0" rtl="0" algn="l">
                        <a:spcBef>
                          <a:spcPts val="0"/>
                        </a:spcBef>
                        <a:spcAft>
                          <a:spcPts val="0"/>
                        </a:spcAft>
                        <a:buNone/>
                      </a:pPr>
                      <a:r>
                        <a:rPr lang="en-US" sz="2000"/>
                        <a:t>P</a:t>
                      </a:r>
                      <a:r>
                        <a:rPr lang="en-US" sz="2000"/>
                        <a:t>ayload</a:t>
                      </a:r>
                      <a:endParaRPr sz="2000"/>
                    </a:p>
                  </a:txBody>
                  <a:tcPr marT="45725" marB="45725" marR="91450" marL="91450"/>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7"/>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Data Budget</a:t>
            </a:r>
            <a:endParaRPr/>
          </a:p>
        </p:txBody>
      </p:sp>
      <p:sp>
        <p:nvSpPr>
          <p:cNvPr id="960" name="Google Shape;960;p27"/>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i="0" lang="en-US" sz="2800" u="none" cap="none" strike="noStrike">
                <a:solidFill>
                  <a:srgbClr val="000000"/>
                </a:solidFill>
                <a:latin typeface="Garamond"/>
                <a:ea typeface="Garamond"/>
                <a:cs typeface="Garamond"/>
                <a:sym typeface="Garamond"/>
              </a:rPr>
              <a:t>Taking the Gecko Imager, </a:t>
            </a:r>
            <a:r>
              <a:rPr lang="en-US">
                <a:solidFill>
                  <a:srgbClr val="000000"/>
                </a:solidFill>
                <a:latin typeface="Garamond"/>
                <a:ea typeface="Garamond"/>
                <a:cs typeface="Garamond"/>
                <a:sym typeface="Garamond"/>
              </a:rPr>
              <a:t>we first obtain the resolution:</a:t>
            </a:r>
            <a:endParaRPr/>
          </a:p>
          <a:p>
            <a:pPr indent="-228600" lvl="1" marL="685800" rtl="0" algn="l">
              <a:lnSpc>
                <a:spcPct val="90000"/>
              </a:lnSpc>
              <a:spcBef>
                <a:spcPts val="500"/>
              </a:spcBef>
              <a:spcAft>
                <a:spcPts val="0"/>
              </a:spcAft>
              <a:buClr>
                <a:srgbClr val="000000"/>
              </a:buClr>
              <a:buSzPts val="2400"/>
              <a:buChar char="•"/>
            </a:pPr>
            <a:r>
              <a:rPr b="0" i="0" lang="en-US" u="none" cap="none" strike="noStrike">
                <a:solidFill>
                  <a:srgbClr val="000000"/>
                </a:solidFill>
                <a:latin typeface="Cambria Math"/>
                <a:ea typeface="Cambria Math"/>
                <a:cs typeface="Cambria Math"/>
                <a:sym typeface="Cambria Math"/>
              </a:rPr>
              <a:t>Resolution = (2048 x 2048) = 4194304 Pixels</a:t>
            </a:r>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latin typeface="Cambria Math"/>
                <a:ea typeface="Cambria Math"/>
                <a:cs typeface="Cambria Math"/>
                <a:sym typeface="Cambria Math"/>
              </a:rPr>
              <a:t>Frame Rates : 7fps</a:t>
            </a:r>
            <a:endParaRPr b="0" i="0" u="none" cap="none" strike="noStrike">
              <a:solidFill>
                <a:srgbClr val="000000"/>
              </a:solidFill>
              <a:latin typeface="Cambria Math"/>
              <a:ea typeface="Cambria Math"/>
              <a:cs typeface="Cambria Math"/>
              <a:sym typeface="Cambria Math"/>
            </a:endParaRPr>
          </a:p>
          <a:p>
            <a:pPr indent="-228600" lvl="0" marL="228600" rtl="0" algn="l">
              <a:lnSpc>
                <a:spcPct val="90000"/>
              </a:lnSpc>
              <a:spcBef>
                <a:spcPts val="1000"/>
              </a:spcBef>
              <a:spcAft>
                <a:spcPts val="0"/>
              </a:spcAft>
              <a:buClr>
                <a:schemeClr val="dk1"/>
              </a:buClr>
              <a:buSzPts val="2800"/>
              <a:buChar char="•"/>
            </a:pPr>
            <a:r>
              <a:rPr lang="en-US"/>
              <a:t>From this, we obtain the data per second in pixels:</a:t>
            </a:r>
            <a:endParaRPr/>
          </a:p>
          <a:p>
            <a:pPr indent="-228600" lvl="1" marL="685800" rtl="0" algn="l">
              <a:lnSpc>
                <a:spcPct val="90000"/>
              </a:lnSpc>
              <a:spcBef>
                <a:spcPts val="500"/>
              </a:spcBef>
              <a:spcAft>
                <a:spcPts val="0"/>
              </a:spcAft>
              <a:buClr>
                <a:schemeClr val="dk1"/>
              </a:buClr>
              <a:buSzPts val="2400"/>
              <a:buChar char="•"/>
            </a:pPr>
            <a:r>
              <a:rPr lang="en-US">
                <a:latin typeface="Cambria Math"/>
                <a:ea typeface="Cambria Math"/>
                <a:cs typeface="Cambria Math"/>
                <a:sym typeface="Cambria Math"/>
              </a:rPr>
              <a:t>Data per second  = </a:t>
            </a:r>
            <a:r>
              <a:rPr b="0" i="0" lang="en-US" u="none" cap="none" strike="noStrike">
                <a:solidFill>
                  <a:srgbClr val="000000"/>
                </a:solidFill>
                <a:latin typeface="Cambria Math"/>
                <a:ea typeface="Cambria Math"/>
                <a:cs typeface="Cambria Math"/>
                <a:sym typeface="Cambria Math"/>
              </a:rPr>
              <a:t>4194304 x 7 = 29360128 pixe</a:t>
            </a:r>
            <a:r>
              <a:rPr lang="en-US">
                <a:solidFill>
                  <a:srgbClr val="000000"/>
                </a:solidFill>
                <a:latin typeface="Cambria Math"/>
                <a:ea typeface="Cambria Math"/>
                <a:cs typeface="Cambria Math"/>
                <a:sym typeface="Cambria Math"/>
              </a:rPr>
              <a:t>ls</a:t>
            </a:r>
            <a:endParaRPr>
              <a:latin typeface="Cambria Math"/>
              <a:ea typeface="Cambria Math"/>
              <a:cs typeface="Cambria Math"/>
              <a:sym typeface="Cambria Math"/>
            </a:endParaRPr>
          </a:p>
          <a:p>
            <a:pPr indent="-228600" lvl="0" marL="228600" rtl="0" algn="l">
              <a:lnSpc>
                <a:spcPct val="90000"/>
              </a:lnSpc>
              <a:spcBef>
                <a:spcPts val="1000"/>
              </a:spcBef>
              <a:spcAft>
                <a:spcPts val="0"/>
              </a:spcAft>
              <a:buClr>
                <a:schemeClr val="dk1"/>
              </a:buClr>
              <a:buSzPts val="2800"/>
              <a:buChar char="•"/>
            </a:pPr>
            <a:r>
              <a:rPr lang="en-US"/>
              <a:t>The data format can range from 8bit – 16bit, with 16bit being a high quality imager.</a:t>
            </a:r>
            <a:endParaRPr/>
          </a:p>
          <a:p>
            <a:pPr indent="-228600" lvl="0" marL="228600" rtl="0" algn="l">
              <a:lnSpc>
                <a:spcPct val="90000"/>
              </a:lnSpc>
              <a:spcBef>
                <a:spcPts val="1000"/>
              </a:spcBef>
              <a:spcAft>
                <a:spcPts val="0"/>
              </a:spcAft>
              <a:buClr>
                <a:schemeClr val="dk1"/>
              </a:buClr>
              <a:buSzPts val="2800"/>
              <a:buChar char="•"/>
            </a:pPr>
            <a:r>
              <a:rPr lang="en-US"/>
              <a:t>Next we will determine the no. of bits (with compression applied)</a:t>
            </a:r>
            <a:endParaRPr/>
          </a:p>
        </p:txBody>
      </p:sp>
      <p:sp>
        <p:nvSpPr>
          <p:cNvPr id="961" name="Google Shape;961;p27"/>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8"/>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Data Budget</a:t>
            </a:r>
            <a:endParaRPr/>
          </a:p>
        </p:txBody>
      </p:sp>
      <p:sp>
        <p:nvSpPr>
          <p:cNvPr id="967" name="Google Shape;967;p28"/>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68" name="Google Shape;968;p28"/>
          <p:cNvSpPr txBox="1"/>
          <p:nvPr/>
        </p:nvSpPr>
        <p:spPr>
          <a:xfrm>
            <a:off x="271475" y="1185850"/>
            <a:ext cx="11658600" cy="5020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To calculate the number of bits:</a:t>
            </a:r>
            <a:endParaRPr sz="2400">
              <a:solidFill>
                <a:schemeClr val="dk1"/>
              </a:solidFill>
              <a:latin typeface="Garamond"/>
              <a:ea typeface="Garamond"/>
              <a:cs typeface="Garamond"/>
              <a:sym typeface="Garamond"/>
            </a:endParaRPr>
          </a:p>
          <a:p>
            <a:pPr indent="0" lvl="0" marL="0" rtl="0" algn="l">
              <a:lnSpc>
                <a:spcPct val="90000"/>
              </a:lnSpc>
              <a:spcBef>
                <a:spcPts val="5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mbria Math"/>
                <a:ea typeface="Cambria Math"/>
                <a:cs typeface="Cambria Math"/>
                <a:sym typeface="Cambria Math"/>
              </a:rPr>
              <a:t>For 8 bits : 8 x 29360128 = 234,881,024 bps(bits per second)</a:t>
            </a:r>
            <a:endParaRPr sz="1800">
              <a:solidFill>
                <a:schemeClr val="dk1"/>
              </a:solidFill>
              <a:latin typeface="Cambria Math"/>
              <a:ea typeface="Cambria Math"/>
              <a:cs typeface="Cambria Math"/>
              <a:sym typeface="Cambria Math"/>
            </a:endParaRPr>
          </a:p>
          <a:p>
            <a:pPr indent="0" lvl="0" marL="0" rtl="0" algn="l">
              <a:lnSpc>
                <a:spcPct val="90000"/>
              </a:lnSpc>
              <a:spcBef>
                <a:spcPts val="5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mbria Math"/>
                <a:ea typeface="Cambria Math"/>
                <a:cs typeface="Cambria Math"/>
                <a:sym typeface="Cambria Math"/>
              </a:rPr>
              <a:t>For 10 bits : 10 x 29360128 = 293,601,280 bps</a:t>
            </a:r>
            <a:endParaRPr sz="1800">
              <a:solidFill>
                <a:schemeClr val="dk1"/>
              </a:solidFill>
              <a:latin typeface="Cambria Math"/>
              <a:ea typeface="Cambria Math"/>
              <a:cs typeface="Cambria Math"/>
              <a:sym typeface="Cambria Math"/>
            </a:endParaRPr>
          </a:p>
          <a:p>
            <a:pPr indent="0" lvl="0" marL="0" rtl="0" algn="l">
              <a:lnSpc>
                <a:spcPct val="90000"/>
              </a:lnSpc>
              <a:spcBef>
                <a:spcPts val="5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mbria Math"/>
                <a:ea typeface="Cambria Math"/>
                <a:cs typeface="Cambria Math"/>
                <a:sym typeface="Cambria Math"/>
              </a:rPr>
              <a:t>For 16 bits: 16 x 29360128 = 469,762,048 bps</a:t>
            </a:r>
            <a:endParaRPr sz="1800">
              <a:solidFill>
                <a:schemeClr val="dk1"/>
              </a:solidFill>
              <a:latin typeface="Cambria Math"/>
              <a:ea typeface="Cambria Math"/>
              <a:cs typeface="Cambria Math"/>
              <a:sym typeface="Cambria Math"/>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The compression can either be RAW or J2K or Lossy.</a:t>
            </a:r>
            <a:endParaRPr sz="2400">
              <a:solidFill>
                <a:schemeClr val="dk1"/>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Compression adds a number of redundant bits that need to accounted for.</a:t>
            </a:r>
            <a:endParaRPr sz="2400">
              <a:solidFill>
                <a:schemeClr val="dk1"/>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It is also necessary to break down the bits into frames. This is to avoid errors &amp; failures in transmission of data.</a:t>
            </a:r>
            <a:endParaRPr sz="2400">
              <a:solidFill>
                <a:schemeClr val="dk1"/>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Frames provides a manageable unit for error handling.</a:t>
            </a:r>
            <a:endParaRPr sz="2400">
              <a:solidFill>
                <a:schemeClr val="dk1"/>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Garamond"/>
                <a:ea typeface="Garamond"/>
                <a:cs typeface="Garamond"/>
                <a:sym typeface="Garamond"/>
              </a:rPr>
              <a:t>To account for these redundant bits,  we add about 50% of bits/sec to the number of bits. E.g: for 8bits, </a:t>
            </a:r>
            <a:r>
              <a:rPr lang="en-US" sz="2000">
                <a:solidFill>
                  <a:schemeClr val="dk1"/>
                </a:solidFill>
                <a:latin typeface="Cambria Math"/>
                <a:ea typeface="Cambria Math"/>
                <a:cs typeface="Cambria Math"/>
                <a:sym typeface="Cambria Math"/>
              </a:rPr>
              <a:t>150/100 x 234 881 024=352, 321,536bps  </a:t>
            </a:r>
            <a:endParaRPr sz="2000">
              <a:solidFill>
                <a:schemeClr val="dk1"/>
              </a:solidFill>
              <a:latin typeface="Cambria Math"/>
              <a:ea typeface="Cambria Math"/>
              <a:cs typeface="Cambria Math"/>
              <a:sym typeface="Cambria Math"/>
            </a:endParaRPr>
          </a:p>
          <a:p>
            <a:pPr indent="0" lvl="0" marL="0" rtl="0" algn="l">
              <a:spcBef>
                <a:spcPts val="0"/>
              </a:spcBef>
              <a:spcAft>
                <a:spcPts val="0"/>
              </a:spcAft>
              <a:buNone/>
            </a:pPr>
            <a:r>
              <a:t/>
            </a:r>
            <a:endParaRPr>
              <a:latin typeface="Garamond"/>
              <a:ea typeface="Garamond"/>
              <a:cs typeface="Garamond"/>
              <a:sym typeface="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29"/>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Data Rate</a:t>
            </a:r>
            <a:endParaRPr/>
          </a:p>
        </p:txBody>
      </p:sp>
      <p:sp>
        <p:nvSpPr>
          <p:cNvPr id="974" name="Google Shape;974;p29"/>
          <p:cNvSpPr txBox="1"/>
          <p:nvPr>
            <p:ph idx="1" type="body"/>
          </p:nvPr>
        </p:nvSpPr>
        <p:spPr>
          <a:xfrm>
            <a:off x="170065" y="1143001"/>
            <a:ext cx="11851870" cy="476065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000000"/>
              </a:buClr>
              <a:buSzPct val="100000"/>
              <a:buChar char="•"/>
            </a:pPr>
            <a:r>
              <a:rPr lang="en-US" sz="2600">
                <a:solidFill>
                  <a:srgbClr val="000000"/>
                </a:solidFill>
              </a:rPr>
              <a:t>The </a:t>
            </a:r>
            <a:r>
              <a:rPr lang="en-US" sz="2400">
                <a:solidFill>
                  <a:srgbClr val="000000"/>
                </a:solidFill>
                <a:latin typeface="Cambria Math"/>
                <a:ea typeface="Cambria Math"/>
                <a:cs typeface="Cambria Math"/>
                <a:sym typeface="Cambria Math"/>
              </a:rPr>
              <a:t>air data rate = Throughput + support bits</a:t>
            </a:r>
            <a:r>
              <a:rPr lang="en-US" sz="2600">
                <a:solidFill>
                  <a:srgbClr val="000000"/>
                </a:solidFill>
              </a:rPr>
              <a:t>	where throughput is the meaningful info from the camera and support bits are for intelligible recovery of data.</a:t>
            </a:r>
            <a:endParaRPr/>
          </a:p>
          <a:p>
            <a:pPr indent="-228600" lvl="0" marL="228600" rtl="0" algn="l">
              <a:lnSpc>
                <a:spcPct val="90000"/>
              </a:lnSpc>
              <a:spcBef>
                <a:spcPts val="1000"/>
              </a:spcBef>
              <a:spcAft>
                <a:spcPts val="0"/>
              </a:spcAft>
              <a:buClr>
                <a:srgbClr val="000000"/>
              </a:buClr>
              <a:buSzPct val="100000"/>
              <a:buChar char="•"/>
            </a:pPr>
            <a:r>
              <a:rPr lang="en-US" sz="2600">
                <a:solidFill>
                  <a:srgbClr val="000000"/>
                </a:solidFill>
              </a:rPr>
              <a:t>Of most importance to the mission is the selection of the appropriate band to be used to communicate with the ground station.</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Garamond"/>
                <a:ea typeface="Garamond"/>
                <a:cs typeface="Garamond"/>
                <a:sym typeface="Garamond"/>
              </a:rPr>
              <a:t>To calculate the air data rate:</a:t>
            </a:r>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8 bits : 1.5 x </a:t>
            </a:r>
            <a:r>
              <a:rPr b="0" i="0" lang="en-US" sz="2200" u="none" cap="none" strike="noStrike">
                <a:solidFill>
                  <a:srgbClr val="000000"/>
                </a:solidFill>
                <a:latin typeface="Cambria Math"/>
                <a:ea typeface="Cambria Math"/>
                <a:cs typeface="Cambria Math"/>
                <a:sym typeface="Cambria Math"/>
              </a:rPr>
              <a:t>234,881,024 bps = 352,321,536 bps(bits per second)</a:t>
            </a:r>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10 bits : 1.5 x </a:t>
            </a:r>
            <a:r>
              <a:rPr b="0" i="0" lang="en-US" sz="2200" u="none" cap="none" strike="noStrike">
                <a:solidFill>
                  <a:srgbClr val="000000"/>
                </a:solidFill>
                <a:latin typeface="Cambria Math"/>
                <a:ea typeface="Cambria Math"/>
                <a:cs typeface="Cambria Math"/>
                <a:sym typeface="Cambria Math"/>
              </a:rPr>
              <a:t>293,601,280 = 440,401,920 bps</a:t>
            </a:r>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16 bits: 16 x 469,762,048 = 704,643,072 bps</a:t>
            </a:r>
            <a:endParaRPr/>
          </a:p>
          <a:p>
            <a:pPr indent="-228600" lvl="0" marL="228600" rtl="0" algn="l">
              <a:lnSpc>
                <a:spcPct val="90000"/>
              </a:lnSpc>
              <a:spcBef>
                <a:spcPts val="1000"/>
              </a:spcBef>
              <a:spcAft>
                <a:spcPts val="0"/>
              </a:spcAft>
              <a:buClr>
                <a:srgbClr val="000000"/>
              </a:buClr>
              <a:buSzPct val="100000"/>
              <a:buChar char="•"/>
            </a:pPr>
            <a:r>
              <a:rPr lang="en-US" sz="2600">
                <a:solidFill>
                  <a:srgbClr val="000000"/>
                </a:solidFill>
              </a:rPr>
              <a:t>To Mbps, this will approximately translate to:</a:t>
            </a:r>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8 bits = 336Mbps</a:t>
            </a:r>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10 bits = 420Mbps</a:t>
            </a:r>
            <a:endParaRPr b="0" i="0" sz="2200" u="none" cap="none" strike="noStrike">
              <a:solidFill>
                <a:srgbClr val="000000"/>
              </a:solidFill>
              <a:latin typeface="Cambria Math"/>
              <a:ea typeface="Cambria Math"/>
              <a:cs typeface="Cambria Math"/>
              <a:sym typeface="Cambria Math"/>
            </a:endParaRPr>
          </a:p>
          <a:p>
            <a:pPr indent="-228600" lvl="1" marL="685800" rtl="0" algn="l">
              <a:lnSpc>
                <a:spcPct val="90000"/>
              </a:lnSpc>
              <a:spcBef>
                <a:spcPts val="500"/>
              </a:spcBef>
              <a:spcAft>
                <a:spcPts val="0"/>
              </a:spcAft>
              <a:buClr>
                <a:srgbClr val="000000"/>
              </a:buClr>
              <a:buSzPct val="100000"/>
              <a:buChar char="•"/>
            </a:pPr>
            <a:r>
              <a:rPr lang="en-US" sz="2200">
                <a:solidFill>
                  <a:srgbClr val="000000"/>
                </a:solidFill>
                <a:latin typeface="Cambria Math"/>
                <a:ea typeface="Cambria Math"/>
                <a:cs typeface="Cambria Math"/>
                <a:sym typeface="Cambria Math"/>
              </a:rPr>
              <a:t>For 16 bits = 672Mbps</a:t>
            </a:r>
            <a:endParaRPr/>
          </a:p>
          <a:p>
            <a:pPr indent="-228600" lvl="0" marL="228600" rtl="0" algn="l">
              <a:lnSpc>
                <a:spcPct val="90000"/>
              </a:lnSpc>
              <a:spcBef>
                <a:spcPts val="1000"/>
              </a:spcBef>
              <a:spcAft>
                <a:spcPts val="0"/>
              </a:spcAft>
              <a:buClr>
                <a:srgbClr val="000000"/>
              </a:buClr>
              <a:buSzPct val="100000"/>
              <a:buChar char="•"/>
            </a:pPr>
            <a:r>
              <a:rPr lang="en-US" sz="2600">
                <a:solidFill>
                  <a:srgbClr val="000000"/>
                </a:solidFill>
              </a:rPr>
              <a:t>For this, onboard storage is required</a:t>
            </a:r>
            <a:endParaRPr/>
          </a:p>
          <a:p>
            <a:pPr indent="0" lvl="0" marL="0" rtl="0" algn="l">
              <a:lnSpc>
                <a:spcPct val="90000"/>
              </a:lnSpc>
              <a:spcBef>
                <a:spcPts val="1000"/>
              </a:spcBef>
              <a:spcAft>
                <a:spcPts val="0"/>
              </a:spcAft>
              <a:buClr>
                <a:srgbClr val="000000"/>
              </a:buClr>
              <a:buSzPct val="100000"/>
              <a:buNone/>
            </a:pPr>
            <a:r>
              <a:rPr lang="en-US" sz="2600">
                <a:solidFill>
                  <a:srgbClr val="000000"/>
                </a:solidFill>
              </a:rPr>
              <a:t>			</a:t>
            </a:r>
            <a:endParaRPr/>
          </a:p>
        </p:txBody>
      </p:sp>
      <p:sp>
        <p:nvSpPr>
          <p:cNvPr id="975" name="Google Shape;975;p29"/>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76" name="Google Shape;976;p29"/>
          <p:cNvSpPr txBox="1"/>
          <p:nvPr/>
        </p:nvSpPr>
        <p:spPr>
          <a:xfrm>
            <a:off x="4063012" y="4083729"/>
            <a:ext cx="2879326"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C55A11"/>
                </a:solidFill>
                <a:latin typeface="Garamond"/>
                <a:ea typeface="Garamond"/>
                <a:cs typeface="Garamond"/>
                <a:sym typeface="Garamond"/>
              </a:rPr>
              <a:t>Taking pictures and sending frames at the same time</a:t>
            </a:r>
            <a:endParaRPr sz="1800">
              <a:solidFill>
                <a:srgbClr val="C55A11"/>
              </a:solidFill>
              <a:latin typeface="Garamond"/>
              <a:ea typeface="Garamond"/>
              <a:cs typeface="Garamond"/>
              <a:sym typeface="Garamond"/>
            </a:endParaRPr>
          </a:p>
        </p:txBody>
      </p:sp>
      <p:sp>
        <p:nvSpPr>
          <p:cNvPr id="977" name="Google Shape;977;p29"/>
          <p:cNvSpPr/>
          <p:nvPr/>
        </p:nvSpPr>
        <p:spPr>
          <a:xfrm>
            <a:off x="3586579" y="3986074"/>
            <a:ext cx="381739" cy="798990"/>
          </a:xfrm>
          <a:prstGeom prst="righ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12543c7f0bd_13_1"/>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Frequency bands</a:t>
            </a:r>
            <a:endParaRPr/>
          </a:p>
        </p:txBody>
      </p:sp>
      <p:sp>
        <p:nvSpPr>
          <p:cNvPr id="983" name="Google Shape;983;g12543c7f0bd_13_1"/>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rgbClr val="000000"/>
              </a:buClr>
              <a:buSzPts val="2600"/>
              <a:buChar char="•"/>
            </a:pPr>
            <a:r>
              <a:rPr lang="en-US" sz="2600">
                <a:solidFill>
                  <a:srgbClr val="000000"/>
                </a:solidFill>
              </a:rPr>
              <a:t>To compare the time needed to live-stream the data: w</a:t>
            </a:r>
            <a:r>
              <a:rPr lang="en-US">
                <a:solidFill>
                  <a:srgbClr val="000000"/>
                </a:solidFill>
              </a:rPr>
              <a:t>e will take 8bit (transmitting 336Mbps)</a:t>
            </a:r>
            <a:endParaRPr/>
          </a:p>
          <a:p>
            <a:pPr indent="-228600" lvl="0" marL="228600" rtl="0" algn="l">
              <a:lnSpc>
                <a:spcPct val="90000"/>
              </a:lnSpc>
              <a:spcBef>
                <a:spcPts val="1000"/>
              </a:spcBef>
              <a:spcAft>
                <a:spcPts val="0"/>
              </a:spcAft>
              <a:buClr>
                <a:srgbClr val="000000"/>
              </a:buClr>
              <a:buSzPts val="2800"/>
              <a:buChar char="•"/>
            </a:pPr>
            <a:r>
              <a:rPr b="1" lang="en-US">
                <a:solidFill>
                  <a:srgbClr val="000000"/>
                </a:solidFill>
              </a:rPr>
              <a:t>S-band : 	</a:t>
            </a:r>
            <a:endParaRPr/>
          </a:p>
          <a:p>
            <a:pPr indent="-228600" lvl="1" marL="685800" rtl="0" algn="l">
              <a:lnSpc>
                <a:spcPct val="90000"/>
              </a:lnSpc>
              <a:spcBef>
                <a:spcPts val="500"/>
              </a:spcBef>
              <a:spcAft>
                <a:spcPts val="0"/>
              </a:spcAft>
              <a:buClr>
                <a:srgbClr val="000000"/>
              </a:buClr>
              <a:buSzPts val="2400"/>
              <a:buChar char="•"/>
            </a:pPr>
            <a:r>
              <a:rPr b="1" lang="en-US">
                <a:solidFill>
                  <a:srgbClr val="000000"/>
                </a:solidFill>
              </a:rPr>
              <a:t>Mostly transmits at 5-20Mbps</a:t>
            </a:r>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rPr>
              <a:t>Taking 5Mbps, it will transmit 336Mbps in 67.2 secs</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Garamond"/>
                <a:ea typeface="Garamond"/>
                <a:cs typeface="Garamond"/>
                <a:sym typeface="Garamond"/>
              </a:rPr>
              <a:t>Taking 20Mbps, it will transmit 336Mbps in 16.8 secs</a:t>
            </a:r>
            <a:endParaRPr sz="2600">
              <a:solidFill>
                <a:srgbClr val="000000"/>
              </a:solidFill>
            </a:endParaRPr>
          </a:p>
          <a:p>
            <a:pPr indent="-228600" lvl="0" marL="228600" rtl="0" algn="l">
              <a:lnSpc>
                <a:spcPct val="90000"/>
              </a:lnSpc>
              <a:spcBef>
                <a:spcPts val="1000"/>
              </a:spcBef>
              <a:spcAft>
                <a:spcPts val="0"/>
              </a:spcAft>
              <a:buClr>
                <a:srgbClr val="000000"/>
              </a:buClr>
              <a:buSzPts val="2800"/>
              <a:buChar char="•"/>
            </a:pPr>
            <a:r>
              <a:rPr b="1" lang="en-US">
                <a:solidFill>
                  <a:srgbClr val="000000"/>
                </a:solidFill>
              </a:rPr>
              <a:t>X-band : 	</a:t>
            </a:r>
            <a:endParaRPr/>
          </a:p>
          <a:p>
            <a:pPr indent="-228600" lvl="1" marL="685800" rtl="0" algn="l">
              <a:lnSpc>
                <a:spcPct val="90000"/>
              </a:lnSpc>
              <a:spcBef>
                <a:spcPts val="500"/>
              </a:spcBef>
              <a:spcAft>
                <a:spcPts val="0"/>
              </a:spcAft>
              <a:buClr>
                <a:srgbClr val="000000"/>
              </a:buClr>
              <a:buSzPts val="2400"/>
              <a:buChar char="•"/>
            </a:pPr>
            <a:r>
              <a:rPr b="1" lang="en-US">
                <a:solidFill>
                  <a:srgbClr val="000000"/>
                </a:solidFill>
              </a:rPr>
              <a:t>Mostly transmits at 50-100Mbps</a:t>
            </a:r>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rPr>
              <a:t>Taking 50Mbps, it will transmit 336Mbps in 6.72 secs</a:t>
            </a:r>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rPr>
              <a:t>Taking 100Mbps, it will transmit 336Mbps in 3.36 secs</a:t>
            </a:r>
            <a:endParaRPr/>
          </a:p>
          <a:p>
            <a:pPr indent="-76200" lvl="1" marL="685800" rtl="0" algn="l">
              <a:lnSpc>
                <a:spcPct val="90000"/>
              </a:lnSpc>
              <a:spcBef>
                <a:spcPts val="500"/>
              </a:spcBef>
              <a:spcAft>
                <a:spcPts val="0"/>
              </a:spcAft>
              <a:buClr>
                <a:schemeClr val="dk1"/>
              </a:buClr>
              <a:buSzPts val="2400"/>
              <a:buNone/>
            </a:pPr>
            <a:r>
              <a:t/>
            </a:r>
            <a:endParaRPr>
              <a:solidFill>
                <a:srgbClr val="000000"/>
              </a:solidFill>
            </a:endParaRPr>
          </a:p>
          <a:p>
            <a:pPr indent="0" lvl="0" marL="0" rtl="0" algn="l">
              <a:lnSpc>
                <a:spcPct val="90000"/>
              </a:lnSpc>
              <a:spcBef>
                <a:spcPts val="1000"/>
              </a:spcBef>
              <a:spcAft>
                <a:spcPts val="0"/>
              </a:spcAft>
              <a:buClr>
                <a:schemeClr val="dk1"/>
              </a:buClr>
              <a:buSzPts val="2800"/>
              <a:buNone/>
            </a:pPr>
            <a:r>
              <a:t/>
            </a:r>
            <a:endParaRPr>
              <a:solidFill>
                <a:srgbClr val="000000"/>
              </a:solidFill>
            </a:endParaRPr>
          </a:p>
        </p:txBody>
      </p:sp>
      <p:sp>
        <p:nvSpPr>
          <p:cNvPr id="984" name="Google Shape;984;g12543c7f0bd_13_1"/>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2543c7f0bd_13_7"/>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Frequency bands</a:t>
            </a:r>
            <a:endParaRPr/>
          </a:p>
        </p:txBody>
      </p:sp>
      <p:sp>
        <p:nvSpPr>
          <p:cNvPr id="990" name="Google Shape;990;g12543c7f0bd_13_7"/>
          <p:cNvSpPr txBox="1"/>
          <p:nvPr>
            <p:ph idx="1" type="body"/>
          </p:nvPr>
        </p:nvSpPr>
        <p:spPr>
          <a:xfrm>
            <a:off x="170065" y="1143001"/>
            <a:ext cx="11851800" cy="4427700"/>
          </a:xfrm>
          <a:prstGeom prst="rect">
            <a:avLst/>
          </a:prstGeom>
          <a:noFill/>
          <a:ln>
            <a:noFill/>
          </a:ln>
        </p:spPr>
        <p:txBody>
          <a:bodyPr anchorCtr="0" anchor="t" bIns="45700" lIns="91425" spcFirstLastPara="1" rIns="91425" wrap="square" tIns="45700">
            <a:noAutofit/>
          </a:bodyPr>
          <a:lstStyle/>
          <a:p>
            <a:pPr indent="-215265" lvl="0" marL="228600" rtl="0" algn="l">
              <a:lnSpc>
                <a:spcPct val="90000"/>
              </a:lnSpc>
              <a:spcBef>
                <a:spcPts val="0"/>
              </a:spcBef>
              <a:spcAft>
                <a:spcPts val="0"/>
              </a:spcAft>
              <a:buClr>
                <a:srgbClr val="000000"/>
              </a:buClr>
              <a:buSzPts val="2000"/>
              <a:buChar char="•"/>
            </a:pPr>
            <a:r>
              <a:rPr lang="en-US" sz="2000">
                <a:solidFill>
                  <a:srgbClr val="000000"/>
                </a:solidFill>
              </a:rPr>
              <a:t>Assuming satellite is in view of Ground Station for 10mins (600secs), to calculate amount of data:</a:t>
            </a:r>
            <a:endParaRPr sz="2000"/>
          </a:p>
          <a:p>
            <a:pPr indent="-215265" lvl="0" marL="228600" rtl="0" algn="l">
              <a:lnSpc>
                <a:spcPct val="90000"/>
              </a:lnSpc>
              <a:spcBef>
                <a:spcPts val="1000"/>
              </a:spcBef>
              <a:spcAft>
                <a:spcPts val="0"/>
              </a:spcAft>
              <a:buClr>
                <a:srgbClr val="000000"/>
              </a:buClr>
              <a:buSzPts val="2000"/>
              <a:buChar char="•"/>
            </a:pPr>
            <a:r>
              <a:rPr lang="en-US" sz="2000">
                <a:solidFill>
                  <a:srgbClr val="000000"/>
                </a:solidFill>
              </a:rPr>
              <a:t>For:</a:t>
            </a:r>
            <a:endParaRPr sz="2000"/>
          </a:p>
          <a:p>
            <a:pPr indent="-226059" lvl="1" marL="685800" rtl="0" algn="l">
              <a:lnSpc>
                <a:spcPct val="90000"/>
              </a:lnSpc>
              <a:spcBef>
                <a:spcPts val="500"/>
              </a:spcBef>
              <a:spcAft>
                <a:spcPts val="0"/>
              </a:spcAft>
              <a:buClr>
                <a:srgbClr val="000000"/>
              </a:buClr>
              <a:buSzPts val="2000"/>
              <a:buChar char="•"/>
            </a:pPr>
            <a:r>
              <a:rPr lang="en-US" sz="2000">
                <a:solidFill>
                  <a:srgbClr val="000000"/>
                </a:solidFill>
              </a:rPr>
              <a:t>5Mbps: 600 x 5 = 3000Mb = 375MB = 0.366GB</a:t>
            </a:r>
            <a:endParaRPr sz="2000"/>
          </a:p>
          <a:p>
            <a:pPr indent="-226059" lvl="1" marL="685800" rtl="0" algn="l">
              <a:lnSpc>
                <a:spcPct val="90000"/>
              </a:lnSpc>
              <a:spcBef>
                <a:spcPts val="500"/>
              </a:spcBef>
              <a:spcAft>
                <a:spcPts val="0"/>
              </a:spcAft>
              <a:buClr>
                <a:srgbClr val="000000"/>
              </a:buClr>
              <a:buSzPts val="2000"/>
              <a:buChar char="•"/>
            </a:pPr>
            <a:r>
              <a:rPr lang="en-US" sz="2000">
                <a:solidFill>
                  <a:srgbClr val="000000"/>
                </a:solidFill>
              </a:rPr>
              <a:t>20Mbps: 600 x20 = 12000Mb = 1500MB = 1.465GB</a:t>
            </a:r>
            <a:endParaRPr sz="2000"/>
          </a:p>
          <a:p>
            <a:pPr indent="-226059" lvl="1" marL="685800" rtl="0" algn="l">
              <a:lnSpc>
                <a:spcPct val="90000"/>
              </a:lnSpc>
              <a:spcBef>
                <a:spcPts val="500"/>
              </a:spcBef>
              <a:spcAft>
                <a:spcPts val="0"/>
              </a:spcAft>
              <a:buClr>
                <a:srgbClr val="000000"/>
              </a:buClr>
              <a:buSzPts val="2000"/>
              <a:buChar char="•"/>
            </a:pPr>
            <a:r>
              <a:rPr lang="en-US" sz="2000">
                <a:solidFill>
                  <a:srgbClr val="000000"/>
                </a:solidFill>
              </a:rPr>
              <a:t>50Mbps: 600 x 50 = 30000Mb = 3750MB = 3.66GB</a:t>
            </a:r>
            <a:endParaRPr sz="2000"/>
          </a:p>
          <a:p>
            <a:pPr indent="-226059" lvl="1" marL="685800" rtl="0" algn="l">
              <a:lnSpc>
                <a:spcPct val="90000"/>
              </a:lnSpc>
              <a:spcBef>
                <a:spcPts val="500"/>
              </a:spcBef>
              <a:spcAft>
                <a:spcPts val="0"/>
              </a:spcAft>
              <a:buClr>
                <a:srgbClr val="000000"/>
              </a:buClr>
              <a:buSzPts val="2000"/>
              <a:buChar char="•"/>
            </a:pPr>
            <a:r>
              <a:rPr lang="en-US" sz="2000">
                <a:solidFill>
                  <a:srgbClr val="000000"/>
                </a:solidFill>
              </a:rPr>
              <a:t>100Mbps: 600 x 100 = 60000Mb = 7500MB = 7.32GB</a:t>
            </a:r>
            <a:endParaRPr sz="2000"/>
          </a:p>
          <a:p>
            <a:pPr indent="-215265" lvl="0" marL="228600" marR="0" rtl="0" algn="l">
              <a:lnSpc>
                <a:spcPct val="90000"/>
              </a:lnSpc>
              <a:spcBef>
                <a:spcPts val="1000"/>
              </a:spcBef>
              <a:spcAft>
                <a:spcPts val="0"/>
              </a:spcAft>
              <a:buClr>
                <a:srgbClr val="000000"/>
              </a:buClr>
              <a:buSzPts val="2000"/>
              <a:buFont typeface="Arial"/>
              <a:buChar char="•"/>
            </a:pPr>
            <a:r>
              <a:rPr b="0" i="0" lang="en-US" sz="2000" u="none" cap="none" strike="noStrike">
                <a:solidFill>
                  <a:srgbClr val="000000"/>
                </a:solidFill>
                <a:latin typeface="Garamond"/>
                <a:ea typeface="Garamond"/>
                <a:cs typeface="Garamond"/>
                <a:sym typeface="Garamond"/>
              </a:rPr>
              <a:t>For a payload of 336Mbps, In 600s: </a:t>
            </a:r>
            <a:endParaRPr sz="2000"/>
          </a:p>
          <a:p>
            <a:pPr indent="-204469" lvl="1" marL="685800" rtl="0" algn="l">
              <a:lnSpc>
                <a:spcPct val="90000"/>
              </a:lnSpc>
              <a:spcBef>
                <a:spcPts val="1000"/>
              </a:spcBef>
              <a:spcAft>
                <a:spcPts val="0"/>
              </a:spcAft>
              <a:buClr>
                <a:srgbClr val="000000"/>
              </a:buClr>
              <a:buSzPts val="2000"/>
              <a:buChar char="•"/>
            </a:pPr>
            <a:r>
              <a:rPr b="0" i="0" lang="en-US" sz="2000" u="none" cap="none" strike="noStrike">
                <a:solidFill>
                  <a:srgbClr val="000000"/>
                </a:solidFill>
                <a:latin typeface="Garamond"/>
                <a:ea typeface="Garamond"/>
                <a:cs typeface="Garamond"/>
                <a:sym typeface="Garamond"/>
              </a:rPr>
              <a:t>Payload = 336 x 600 </a:t>
            </a:r>
            <a:endParaRPr sz="2000"/>
          </a:p>
          <a:p>
            <a:pPr indent="0" lvl="3" marL="1371600" rtl="0" algn="l">
              <a:lnSpc>
                <a:spcPct val="90000"/>
              </a:lnSpc>
              <a:spcBef>
                <a:spcPts val="1000"/>
              </a:spcBef>
              <a:spcAft>
                <a:spcPts val="0"/>
              </a:spcAft>
              <a:buClr>
                <a:srgbClr val="000000"/>
              </a:buClr>
              <a:buSzPts val="2400"/>
              <a:buNone/>
            </a:pPr>
            <a:r>
              <a:rPr b="0" i="0" lang="en-US" sz="2000" u="none" cap="none" strike="noStrike">
                <a:solidFill>
                  <a:srgbClr val="000000"/>
                </a:solidFill>
                <a:latin typeface="Garamond"/>
                <a:ea typeface="Garamond"/>
                <a:cs typeface="Garamond"/>
                <a:sym typeface="Garamond"/>
              </a:rPr>
              <a:t>    = 201600 Mb</a:t>
            </a:r>
            <a:endParaRPr sz="2000"/>
          </a:p>
          <a:p>
            <a:pPr indent="0" lvl="3" marL="1371600" rtl="0" algn="l">
              <a:lnSpc>
                <a:spcPct val="90000"/>
              </a:lnSpc>
              <a:spcBef>
                <a:spcPts val="1000"/>
              </a:spcBef>
              <a:spcAft>
                <a:spcPts val="0"/>
              </a:spcAft>
              <a:buClr>
                <a:srgbClr val="000000"/>
              </a:buClr>
              <a:buSzPts val="2400"/>
              <a:buNone/>
            </a:pPr>
            <a:r>
              <a:rPr b="0" i="0" lang="en-US" sz="2000" u="none" cap="none" strike="noStrike">
                <a:solidFill>
                  <a:srgbClr val="000000"/>
                </a:solidFill>
                <a:latin typeface="Garamond"/>
                <a:ea typeface="Garamond"/>
                <a:cs typeface="Garamond"/>
                <a:sym typeface="Garamond"/>
              </a:rPr>
              <a:t>	= 25200 Mb</a:t>
            </a:r>
            <a:endParaRPr sz="2000"/>
          </a:p>
          <a:p>
            <a:pPr indent="0" lvl="3" marL="1371600" rtl="0" algn="l">
              <a:lnSpc>
                <a:spcPct val="90000"/>
              </a:lnSpc>
              <a:spcBef>
                <a:spcPts val="1000"/>
              </a:spcBef>
              <a:spcAft>
                <a:spcPts val="0"/>
              </a:spcAft>
              <a:buClr>
                <a:srgbClr val="000000"/>
              </a:buClr>
              <a:buSzPts val="2400"/>
              <a:buNone/>
            </a:pPr>
            <a:r>
              <a:rPr b="0" i="0" lang="en-US" sz="2000" u="none" cap="none" strike="noStrike">
                <a:solidFill>
                  <a:srgbClr val="000000"/>
                </a:solidFill>
                <a:latin typeface="Garamond"/>
                <a:ea typeface="Garamond"/>
                <a:cs typeface="Garamond"/>
                <a:sym typeface="Garamond"/>
              </a:rPr>
              <a:t>	= 24.61GB</a:t>
            </a:r>
            <a:endParaRPr sz="2000"/>
          </a:p>
          <a:p>
            <a:pPr indent="-193675" lvl="0" marL="228600" rtl="0" algn="l">
              <a:lnSpc>
                <a:spcPct val="90000"/>
              </a:lnSpc>
              <a:spcBef>
                <a:spcPts val="1000"/>
              </a:spcBef>
              <a:spcAft>
                <a:spcPts val="0"/>
              </a:spcAft>
              <a:buClr>
                <a:srgbClr val="000000"/>
              </a:buClr>
              <a:buSzPts val="2000"/>
              <a:buChar char="•"/>
            </a:pPr>
            <a:r>
              <a:rPr b="0" i="0" lang="en-US" sz="2000" u="none" cap="none" strike="noStrike">
                <a:solidFill>
                  <a:srgbClr val="000000"/>
                </a:solidFill>
                <a:latin typeface="Garamond"/>
                <a:ea typeface="Garamond"/>
                <a:cs typeface="Garamond"/>
                <a:sym typeface="Garamond"/>
              </a:rPr>
              <a:t>Taking an onboard storage of 128GB, </a:t>
            </a:r>
            <a:r>
              <a:rPr lang="en-US" sz="2000">
                <a:solidFill>
                  <a:srgbClr val="000000"/>
                </a:solidFill>
                <a:latin typeface="Garamond"/>
                <a:ea typeface="Garamond"/>
                <a:cs typeface="Garamond"/>
                <a:sym typeface="Garamond"/>
              </a:rPr>
              <a:t>this clearly shows that it can handle payload.</a:t>
            </a:r>
            <a:endParaRPr b="0" i="0" sz="2000" u="none" cap="none" strike="noStrike">
              <a:solidFill>
                <a:srgbClr val="000000"/>
              </a:solidFill>
              <a:latin typeface="Garamond"/>
              <a:ea typeface="Garamond"/>
              <a:cs typeface="Garamond"/>
              <a:sym typeface="Garamond"/>
            </a:endParaRPr>
          </a:p>
          <a:p>
            <a:pPr indent="0" lvl="1" marL="457200" marR="0" rtl="0" algn="l">
              <a:lnSpc>
                <a:spcPct val="90000"/>
              </a:lnSpc>
              <a:spcBef>
                <a:spcPts val="1000"/>
              </a:spcBef>
              <a:spcAft>
                <a:spcPts val="0"/>
              </a:spcAft>
              <a:buClr>
                <a:srgbClr val="000000"/>
              </a:buClr>
              <a:buSzPts val="2200"/>
              <a:buNone/>
            </a:pPr>
            <a:r>
              <a:rPr lang="en-US" sz="2000">
                <a:solidFill>
                  <a:srgbClr val="000000"/>
                </a:solidFill>
                <a:latin typeface="Garamond"/>
                <a:ea typeface="Garamond"/>
                <a:cs typeface="Garamond"/>
                <a:sym typeface="Garamond"/>
              </a:rPr>
              <a:t>        </a:t>
            </a:r>
            <a:endParaRPr b="0" i="0" sz="2000" u="none" cap="none" strike="noStrike">
              <a:solidFill>
                <a:srgbClr val="000000"/>
              </a:solidFill>
              <a:latin typeface="Garamond"/>
              <a:ea typeface="Garamond"/>
              <a:cs typeface="Garamond"/>
              <a:sym typeface="Garamond"/>
            </a:endParaRPr>
          </a:p>
          <a:p>
            <a:pPr indent="-142240" lvl="1" marL="685800" rtl="0" algn="l">
              <a:lnSpc>
                <a:spcPct val="90000"/>
              </a:lnSpc>
              <a:spcBef>
                <a:spcPts val="1000"/>
              </a:spcBef>
              <a:spcAft>
                <a:spcPts val="0"/>
              </a:spcAft>
              <a:buClr>
                <a:schemeClr val="dk1"/>
              </a:buClr>
              <a:buSzPts val="1600"/>
              <a:buNone/>
            </a:pPr>
            <a:r>
              <a:t/>
            </a:r>
            <a:endParaRPr b="0" i="0" sz="2000" u="none" cap="none" strike="noStrike">
              <a:solidFill>
                <a:srgbClr val="000000"/>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2600"/>
              <a:buNone/>
            </a:pPr>
            <a:r>
              <a:t/>
            </a:r>
            <a:endParaRPr sz="2000">
              <a:solidFill>
                <a:srgbClr val="000000"/>
              </a:solidFill>
            </a:endParaRPr>
          </a:p>
          <a:p>
            <a:pPr indent="-109855" lvl="1" marL="685800" rtl="0" algn="l">
              <a:lnSpc>
                <a:spcPct val="90000"/>
              </a:lnSpc>
              <a:spcBef>
                <a:spcPts val="500"/>
              </a:spcBef>
              <a:spcAft>
                <a:spcPts val="0"/>
              </a:spcAft>
              <a:buClr>
                <a:schemeClr val="dk1"/>
              </a:buClr>
              <a:buSzPts val="2200"/>
              <a:buNone/>
            </a:pPr>
            <a:r>
              <a:t/>
            </a:r>
            <a:endParaRPr sz="2000">
              <a:solidFill>
                <a:srgbClr val="000000"/>
              </a:solidFill>
            </a:endParaRPr>
          </a:p>
          <a:p>
            <a:pPr indent="-109855" lvl="1" marL="685800" rtl="0" algn="l">
              <a:lnSpc>
                <a:spcPct val="90000"/>
              </a:lnSpc>
              <a:spcBef>
                <a:spcPts val="500"/>
              </a:spcBef>
              <a:spcAft>
                <a:spcPts val="0"/>
              </a:spcAft>
              <a:buClr>
                <a:schemeClr val="dk1"/>
              </a:buClr>
              <a:buSzPts val="2200"/>
              <a:buNone/>
            </a:pPr>
            <a:r>
              <a:t/>
            </a:r>
            <a:endParaRPr sz="2000">
              <a:solidFill>
                <a:srgbClr val="000000"/>
              </a:solidFill>
            </a:endParaRPr>
          </a:p>
          <a:p>
            <a:pPr indent="-109855" lvl="1" marL="685800" rtl="0" algn="l">
              <a:lnSpc>
                <a:spcPct val="90000"/>
              </a:lnSpc>
              <a:spcBef>
                <a:spcPts val="500"/>
              </a:spcBef>
              <a:spcAft>
                <a:spcPts val="0"/>
              </a:spcAft>
              <a:buClr>
                <a:schemeClr val="dk1"/>
              </a:buClr>
              <a:buSzPts val="2200"/>
              <a:buNone/>
            </a:pPr>
            <a:r>
              <a:t/>
            </a:r>
            <a:endParaRPr sz="2000">
              <a:solidFill>
                <a:srgbClr val="000000"/>
              </a:solidFill>
            </a:endParaRPr>
          </a:p>
        </p:txBody>
      </p:sp>
      <p:sp>
        <p:nvSpPr>
          <p:cNvPr id="991" name="Google Shape;991;g12543c7f0bd_13_7"/>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12543c7f0bd_13_13"/>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Frequency bands</a:t>
            </a:r>
            <a:endParaRPr/>
          </a:p>
        </p:txBody>
      </p:sp>
      <p:sp>
        <p:nvSpPr>
          <p:cNvPr id="997" name="Google Shape;997;g12543c7f0bd_13_13"/>
          <p:cNvSpPr txBox="1"/>
          <p:nvPr>
            <p:ph idx="1" type="body"/>
          </p:nvPr>
        </p:nvSpPr>
        <p:spPr>
          <a:xfrm>
            <a:off x="340190" y="1343826"/>
            <a:ext cx="11851800" cy="4427700"/>
          </a:xfrm>
          <a:prstGeom prst="rect">
            <a:avLst/>
          </a:prstGeom>
          <a:blipFill rotWithShape="1">
            <a:blip r:embed="rId3">
              <a:alphaModFix/>
            </a:blip>
            <a:stretch>
              <a:fillRect b="0" l="-619" r="0" t="-2749"/>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a:t> </a:t>
            </a:r>
            <a:endParaRPr/>
          </a:p>
        </p:txBody>
      </p:sp>
      <p:sp>
        <p:nvSpPr>
          <p:cNvPr id="998" name="Google Shape;998;g12543c7f0bd_13_13"/>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12543c7f0bd_13_19"/>
          <p:cNvSpPr txBox="1"/>
          <p:nvPr>
            <p:ph type="title"/>
          </p:nvPr>
        </p:nvSpPr>
        <p:spPr>
          <a:xfrm>
            <a:off x="-1" y="2"/>
            <a:ext cx="12192000" cy="1015200"/>
          </a:xfrm>
          <a:prstGeom prst="rect">
            <a:avLst/>
          </a:prstGeom>
          <a:solidFill>
            <a:srgbClr val="9A470E">
              <a:alpha val="64709"/>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Frequency bands</a:t>
            </a:r>
            <a:endParaRPr/>
          </a:p>
        </p:txBody>
      </p:sp>
      <p:sp>
        <p:nvSpPr>
          <p:cNvPr id="1004" name="Google Shape;1004;g12543c7f0bd_13_19"/>
          <p:cNvSpPr txBox="1"/>
          <p:nvPr>
            <p:ph idx="1" type="body"/>
          </p:nvPr>
        </p:nvSpPr>
        <p:spPr>
          <a:xfrm>
            <a:off x="170065" y="1143000"/>
            <a:ext cx="11851800" cy="4654200"/>
          </a:xfrm>
          <a:prstGeom prst="rect">
            <a:avLst/>
          </a:prstGeom>
          <a:noFill/>
          <a:ln>
            <a:noFill/>
          </a:ln>
        </p:spPr>
        <p:txBody>
          <a:bodyPr anchorCtr="0" anchor="t" bIns="45700" lIns="91425" spcFirstLastPara="1" rIns="91425" wrap="square" tIns="45700">
            <a:noAutofit/>
          </a:bodyPr>
          <a:lstStyle/>
          <a:p>
            <a:pPr indent="-215582" lvl="0" marL="228600" rtl="0" algn="l">
              <a:lnSpc>
                <a:spcPct val="90000"/>
              </a:lnSpc>
              <a:spcBef>
                <a:spcPts val="0"/>
              </a:spcBef>
              <a:spcAft>
                <a:spcPts val="0"/>
              </a:spcAft>
              <a:buClr>
                <a:srgbClr val="000000"/>
              </a:buClr>
              <a:buSzPts val="2200"/>
              <a:buChar char="•"/>
            </a:pPr>
            <a:r>
              <a:rPr lang="en-US" sz="2200">
                <a:solidFill>
                  <a:srgbClr val="000000"/>
                </a:solidFill>
                <a:latin typeface="Garamond"/>
                <a:ea typeface="Garamond"/>
                <a:cs typeface="Garamond"/>
                <a:sym typeface="Garamond"/>
              </a:rPr>
              <a:t>Assuming 16 passes per day, 8 passes at night, 8 in the day (However payload only happens during the day):</a:t>
            </a:r>
            <a:endParaRPr sz="2200"/>
          </a:p>
          <a:p>
            <a:pPr indent="-227330" lvl="1" marL="685800" rtl="0" algn="l">
              <a:lnSpc>
                <a:spcPct val="90000"/>
              </a:lnSpc>
              <a:spcBef>
                <a:spcPts val="500"/>
              </a:spcBef>
              <a:spcAft>
                <a:spcPts val="0"/>
              </a:spcAft>
              <a:buClr>
                <a:srgbClr val="000000"/>
              </a:buClr>
              <a:buSzPts val="2200"/>
              <a:buChar char="•"/>
            </a:pPr>
            <a:r>
              <a:rPr b="1" lang="en-US" sz="2200">
                <a:solidFill>
                  <a:srgbClr val="000000"/>
                </a:solidFill>
                <a:latin typeface="Garamond"/>
                <a:ea typeface="Garamond"/>
                <a:cs typeface="Garamond"/>
                <a:sym typeface="Garamond"/>
              </a:rPr>
              <a:t>Payload Data: </a:t>
            </a:r>
            <a:endParaRPr sz="2200"/>
          </a:p>
          <a:p>
            <a:pPr indent="-227330" lvl="2" marL="1143000" rtl="0" algn="l">
              <a:lnSpc>
                <a:spcPct val="90000"/>
              </a:lnSpc>
              <a:spcBef>
                <a:spcPts val="500"/>
              </a:spcBef>
              <a:spcAft>
                <a:spcPts val="0"/>
              </a:spcAft>
              <a:buClr>
                <a:srgbClr val="000000"/>
              </a:buClr>
              <a:buSzPts val="2200"/>
              <a:buChar char="•"/>
            </a:pPr>
            <a:r>
              <a:rPr b="1" lang="en-US" sz="2200">
                <a:solidFill>
                  <a:srgbClr val="000000"/>
                </a:solidFill>
                <a:latin typeface="Garamond"/>
                <a:ea typeface="Garamond"/>
                <a:cs typeface="Garamond"/>
                <a:sym typeface="Garamond"/>
              </a:rPr>
              <a:t>Payload = 8 x 39.375 = 315GB  (Exceeds 128GB storage)</a:t>
            </a:r>
            <a:endParaRPr sz="2200"/>
          </a:p>
          <a:p>
            <a:pPr indent="-227330" lvl="1" marL="685800" rtl="0" algn="l">
              <a:lnSpc>
                <a:spcPct val="90000"/>
              </a:lnSpc>
              <a:spcBef>
                <a:spcPts val="500"/>
              </a:spcBef>
              <a:spcAft>
                <a:spcPts val="0"/>
              </a:spcAft>
              <a:buClr>
                <a:srgbClr val="000000"/>
              </a:buClr>
              <a:buSzPts val="2200"/>
              <a:buChar char="•"/>
            </a:pPr>
            <a:r>
              <a:rPr b="1" lang="en-US" sz="2200">
                <a:solidFill>
                  <a:srgbClr val="000000"/>
                </a:solidFill>
                <a:latin typeface="Garamond"/>
                <a:ea typeface="Garamond"/>
                <a:cs typeface="Garamond"/>
                <a:sym typeface="Garamond"/>
              </a:rPr>
              <a:t>Comms data (operates in all passes)</a:t>
            </a:r>
            <a:endParaRPr sz="2200"/>
          </a:p>
          <a:p>
            <a:pPr indent="-227330" lvl="3" marL="1600200" rtl="0" algn="l">
              <a:lnSpc>
                <a:spcPct val="90000"/>
              </a:lnSpc>
              <a:spcBef>
                <a:spcPts val="500"/>
              </a:spcBef>
              <a:spcAft>
                <a:spcPts val="0"/>
              </a:spcAft>
              <a:buClr>
                <a:srgbClr val="000000"/>
              </a:buClr>
              <a:buSzPts val="2200"/>
              <a:buChar char="•"/>
            </a:pPr>
            <a:r>
              <a:rPr b="1" lang="en-US" sz="2200">
                <a:solidFill>
                  <a:srgbClr val="000000"/>
                </a:solidFill>
                <a:latin typeface="Garamond"/>
                <a:ea typeface="Garamond"/>
                <a:cs typeface="Garamond"/>
                <a:sym typeface="Garamond"/>
              </a:rPr>
              <a:t>Download = 16 x 7.32 = 117.12 GB</a:t>
            </a:r>
            <a:endParaRPr sz="2200"/>
          </a:p>
          <a:p>
            <a:pPr indent="-227330" lvl="0" marL="228600" rtl="0" algn="l">
              <a:lnSpc>
                <a:spcPct val="90000"/>
              </a:lnSpc>
              <a:spcBef>
                <a:spcPts val="1000"/>
              </a:spcBef>
              <a:spcAft>
                <a:spcPts val="0"/>
              </a:spcAft>
              <a:buClr>
                <a:srgbClr val="000000"/>
              </a:buClr>
              <a:buSzPts val="2200"/>
              <a:buChar char="•"/>
            </a:pPr>
            <a:r>
              <a:rPr lang="en-US" sz="2200">
                <a:solidFill>
                  <a:srgbClr val="000000"/>
                </a:solidFill>
              </a:rPr>
              <a:t>The gap between Comms data and Payload data can be bridged by:</a:t>
            </a:r>
            <a:endParaRPr sz="2200"/>
          </a:p>
          <a:p>
            <a:pPr indent="-250825" lvl="1" marL="685800" rtl="0" algn="l">
              <a:lnSpc>
                <a:spcPct val="90000"/>
              </a:lnSpc>
              <a:spcBef>
                <a:spcPts val="500"/>
              </a:spcBef>
              <a:spcAft>
                <a:spcPts val="0"/>
              </a:spcAft>
              <a:buClr>
                <a:srgbClr val="000000"/>
              </a:buClr>
              <a:buSzPts val="2200"/>
              <a:buChar char="•"/>
            </a:pPr>
            <a:r>
              <a:rPr lang="en-US" sz="2200">
                <a:solidFill>
                  <a:srgbClr val="000000"/>
                </a:solidFill>
              </a:rPr>
              <a:t>More powerful X-band</a:t>
            </a:r>
            <a:endParaRPr sz="2200"/>
          </a:p>
          <a:p>
            <a:pPr indent="-250825" lvl="1" marL="685800" rtl="0" algn="l">
              <a:lnSpc>
                <a:spcPct val="90000"/>
              </a:lnSpc>
              <a:spcBef>
                <a:spcPts val="500"/>
              </a:spcBef>
              <a:spcAft>
                <a:spcPts val="0"/>
              </a:spcAft>
              <a:buClr>
                <a:srgbClr val="000000"/>
              </a:buClr>
              <a:buSzPts val="2200"/>
              <a:buChar char="•"/>
            </a:pPr>
            <a:r>
              <a:rPr lang="en-US" sz="2200">
                <a:solidFill>
                  <a:srgbClr val="000000"/>
                </a:solidFill>
              </a:rPr>
              <a:t>More ground stations</a:t>
            </a:r>
            <a:endParaRPr sz="2200"/>
          </a:p>
          <a:p>
            <a:pPr indent="-250825" lvl="1" marL="685800" rtl="0" algn="l">
              <a:lnSpc>
                <a:spcPct val="90000"/>
              </a:lnSpc>
              <a:spcBef>
                <a:spcPts val="500"/>
              </a:spcBef>
              <a:spcAft>
                <a:spcPts val="0"/>
              </a:spcAft>
              <a:buClr>
                <a:srgbClr val="000000"/>
              </a:buClr>
              <a:buSzPts val="2200"/>
              <a:buChar char="•"/>
            </a:pPr>
            <a:r>
              <a:rPr lang="en-US" sz="2200">
                <a:solidFill>
                  <a:srgbClr val="000000"/>
                </a:solidFill>
              </a:rPr>
              <a:t>Designing the band for more efficient air data rate i.e adding less bits to throughput, more bit efficient S or X band</a:t>
            </a:r>
            <a:endParaRPr sz="2200"/>
          </a:p>
          <a:p>
            <a:pPr indent="-250825" lvl="1" marL="685800" rtl="0" algn="l">
              <a:lnSpc>
                <a:spcPct val="90000"/>
              </a:lnSpc>
              <a:spcBef>
                <a:spcPts val="500"/>
              </a:spcBef>
              <a:spcAft>
                <a:spcPts val="0"/>
              </a:spcAft>
              <a:buClr>
                <a:srgbClr val="000000"/>
              </a:buClr>
              <a:buSzPts val="2200"/>
              <a:buChar char="•"/>
            </a:pPr>
            <a:r>
              <a:rPr lang="en-US" sz="2200">
                <a:solidFill>
                  <a:srgbClr val="000000"/>
                </a:solidFill>
              </a:rPr>
              <a:t>Using most optimal fps e.g 3fps for less data</a:t>
            </a:r>
            <a:endParaRPr sz="2200"/>
          </a:p>
          <a:p>
            <a:pPr indent="-250825" lvl="1" marL="685800" rtl="0" algn="l">
              <a:lnSpc>
                <a:spcPct val="90000"/>
              </a:lnSpc>
              <a:spcBef>
                <a:spcPts val="500"/>
              </a:spcBef>
              <a:spcAft>
                <a:spcPts val="0"/>
              </a:spcAft>
              <a:buClr>
                <a:srgbClr val="000000"/>
              </a:buClr>
              <a:buSzPts val="2200"/>
              <a:buChar char="•"/>
            </a:pPr>
            <a:r>
              <a:rPr lang="en-US" sz="2200">
                <a:solidFill>
                  <a:srgbClr val="000000"/>
                </a:solidFill>
              </a:rPr>
              <a:t>Pixel binning e.g if 24pixels, 4 pixels merged but bit depth remains same</a:t>
            </a:r>
            <a:endParaRPr sz="2200"/>
          </a:p>
          <a:p>
            <a:pPr indent="0" lvl="0" marL="0" rtl="0" algn="l">
              <a:lnSpc>
                <a:spcPct val="90000"/>
              </a:lnSpc>
              <a:spcBef>
                <a:spcPts val="1000"/>
              </a:spcBef>
              <a:spcAft>
                <a:spcPts val="0"/>
              </a:spcAft>
              <a:buClr>
                <a:schemeClr val="dk1"/>
              </a:buClr>
              <a:buSzPts val="2400"/>
              <a:buNone/>
            </a:pPr>
            <a:r>
              <a:t/>
            </a:r>
            <a:endParaRPr sz="2400">
              <a:solidFill>
                <a:srgbClr val="000000"/>
              </a:solidFill>
            </a:endParaRPr>
          </a:p>
          <a:p>
            <a:pPr indent="0" lvl="1" marL="457200" rtl="0" algn="l">
              <a:lnSpc>
                <a:spcPct val="90000"/>
              </a:lnSpc>
              <a:spcBef>
                <a:spcPts val="500"/>
              </a:spcBef>
              <a:spcAft>
                <a:spcPts val="0"/>
              </a:spcAft>
              <a:buClr>
                <a:srgbClr val="000000"/>
              </a:buClr>
              <a:buSzPts val="2200"/>
              <a:buNone/>
            </a:pPr>
            <a:r>
              <a:rPr lang="en-US" sz="2200">
                <a:solidFill>
                  <a:srgbClr val="000000"/>
                </a:solidFill>
                <a:latin typeface="Garamond"/>
                <a:ea typeface="Garamond"/>
                <a:cs typeface="Garamond"/>
                <a:sym typeface="Garamond"/>
              </a:rPr>
              <a:t>   </a:t>
            </a:r>
            <a:endParaRPr b="0" i="0" sz="1600" u="none" cap="none" strike="noStrike">
              <a:solidFill>
                <a:srgbClr val="000000"/>
              </a:solidFill>
              <a:latin typeface="Garamond"/>
              <a:ea typeface="Garamond"/>
              <a:cs typeface="Garamond"/>
              <a:sym typeface="Garamond"/>
            </a:endParaRPr>
          </a:p>
          <a:p>
            <a:pPr indent="-134619" lvl="1" marL="685800" rtl="0" algn="l">
              <a:lnSpc>
                <a:spcPct val="90000"/>
              </a:lnSpc>
              <a:spcBef>
                <a:spcPts val="1000"/>
              </a:spcBef>
              <a:spcAft>
                <a:spcPts val="0"/>
              </a:spcAft>
              <a:buClr>
                <a:schemeClr val="dk1"/>
              </a:buClr>
              <a:buSzPts val="1600"/>
              <a:buNone/>
            </a:pPr>
            <a:r>
              <a:t/>
            </a:r>
            <a:endParaRPr b="0" i="0" sz="1600" u="none" cap="none" strike="noStrike">
              <a:solidFill>
                <a:srgbClr val="000000"/>
              </a:solidFill>
              <a:latin typeface="Garamond"/>
              <a:ea typeface="Garamond"/>
              <a:cs typeface="Garamond"/>
              <a:sym typeface="Garamond"/>
            </a:endParaRPr>
          </a:p>
          <a:p>
            <a:pPr indent="0" lvl="0" marL="0" rtl="0" algn="l">
              <a:lnSpc>
                <a:spcPct val="90000"/>
              </a:lnSpc>
              <a:spcBef>
                <a:spcPts val="1000"/>
              </a:spcBef>
              <a:spcAft>
                <a:spcPts val="0"/>
              </a:spcAft>
              <a:buClr>
                <a:schemeClr val="dk1"/>
              </a:buClr>
              <a:buSzPts val="2600"/>
              <a:buNone/>
            </a:pPr>
            <a:r>
              <a:t/>
            </a:r>
            <a:endParaRPr sz="2600">
              <a:solidFill>
                <a:srgbClr val="000000"/>
              </a:solidFill>
            </a:endParaRPr>
          </a:p>
          <a:p>
            <a:pPr indent="-99377" lvl="1" marL="685800" rtl="0" algn="l">
              <a:lnSpc>
                <a:spcPct val="90000"/>
              </a:lnSpc>
              <a:spcBef>
                <a:spcPts val="500"/>
              </a:spcBef>
              <a:spcAft>
                <a:spcPts val="0"/>
              </a:spcAft>
              <a:buClr>
                <a:schemeClr val="dk1"/>
              </a:buClr>
              <a:buSzPts val="2200"/>
              <a:buNone/>
            </a:pPr>
            <a:r>
              <a:t/>
            </a:r>
            <a:endParaRPr sz="2200">
              <a:solidFill>
                <a:srgbClr val="000000"/>
              </a:solidFill>
            </a:endParaRPr>
          </a:p>
          <a:p>
            <a:pPr indent="-99377" lvl="1" marL="685800" rtl="0" algn="l">
              <a:lnSpc>
                <a:spcPct val="90000"/>
              </a:lnSpc>
              <a:spcBef>
                <a:spcPts val="500"/>
              </a:spcBef>
              <a:spcAft>
                <a:spcPts val="0"/>
              </a:spcAft>
              <a:buClr>
                <a:schemeClr val="dk1"/>
              </a:buClr>
              <a:buSzPts val="2200"/>
              <a:buNone/>
            </a:pPr>
            <a:r>
              <a:t/>
            </a:r>
            <a:endParaRPr sz="2200">
              <a:solidFill>
                <a:srgbClr val="000000"/>
              </a:solidFill>
            </a:endParaRPr>
          </a:p>
          <a:p>
            <a:pPr indent="-99377" lvl="1" marL="685800" rtl="0" algn="l">
              <a:lnSpc>
                <a:spcPct val="90000"/>
              </a:lnSpc>
              <a:spcBef>
                <a:spcPts val="500"/>
              </a:spcBef>
              <a:spcAft>
                <a:spcPts val="0"/>
              </a:spcAft>
              <a:buClr>
                <a:schemeClr val="dk1"/>
              </a:buClr>
              <a:buSzPts val="2200"/>
              <a:buNone/>
            </a:pPr>
            <a:r>
              <a:t/>
            </a:r>
            <a:endParaRPr sz="2200">
              <a:solidFill>
                <a:srgbClr val="000000"/>
              </a:solidFill>
            </a:endParaRPr>
          </a:p>
        </p:txBody>
      </p:sp>
      <p:sp>
        <p:nvSpPr>
          <p:cNvPr id="1005" name="Google Shape;1005;g12543c7f0bd_13_19"/>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12543c7f0bd_13_25"/>
          <p:cNvSpPr txBox="1"/>
          <p:nvPr>
            <p:ph type="title"/>
          </p:nvPr>
        </p:nvSpPr>
        <p:spPr>
          <a:xfrm>
            <a:off x="0" y="0"/>
            <a:ext cx="12192000" cy="426000"/>
          </a:xfrm>
          <a:prstGeom prst="rect">
            <a:avLst/>
          </a:prstGeom>
          <a:solidFill>
            <a:srgbClr val="9A470E">
              <a:alpha val="64709"/>
            </a:srgbClr>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S-band vs X-band Comparison</a:t>
            </a:r>
            <a:endParaRPr/>
          </a:p>
        </p:txBody>
      </p:sp>
      <p:graphicFrame>
        <p:nvGraphicFramePr>
          <p:cNvPr id="1011" name="Google Shape;1011;g12543c7f0bd_13_25"/>
          <p:cNvGraphicFramePr/>
          <p:nvPr/>
        </p:nvGraphicFramePr>
        <p:xfrm>
          <a:off x="205563" y="526047"/>
          <a:ext cx="3000000" cy="3000000"/>
        </p:xfrm>
        <a:graphic>
          <a:graphicData uri="http://schemas.openxmlformats.org/drawingml/2006/table">
            <a:tbl>
              <a:tblPr bandRow="1" firstRow="1">
                <a:noFill/>
                <a:tableStyleId>{651544D9-452F-4801-9410-251D69F105BD}</a:tableStyleId>
              </a:tblPr>
              <a:tblGrid>
                <a:gridCol w="2990450"/>
                <a:gridCol w="4887275"/>
                <a:gridCol w="3938850"/>
              </a:tblGrid>
              <a:tr h="370375">
                <a:tc>
                  <a:txBody>
                    <a:bodyPr/>
                    <a:lstStyle/>
                    <a:p>
                      <a:pPr indent="0" lvl="0" marL="0" marR="0" rtl="0" algn="ctr">
                        <a:spcBef>
                          <a:spcPts val="0"/>
                        </a:spcBef>
                        <a:spcAft>
                          <a:spcPts val="0"/>
                        </a:spcAft>
                        <a:buNone/>
                      </a:pPr>
                      <a:r>
                        <a:rPr lang="en-US" sz="1800" u="none" cap="none" strike="noStrike">
                          <a:solidFill>
                            <a:schemeClr val="lt1"/>
                          </a:solidFill>
                        </a:rPr>
                        <a:t>Parameter</a:t>
                      </a:r>
                      <a:endParaRPr sz="1800" u="none" cap="none" strike="noStrike">
                        <a:solidFill>
                          <a:schemeClr val="lt1"/>
                        </a:solidFill>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rPr lang="en-US" sz="1800" u="none" cap="none" strike="noStrike">
                          <a:solidFill>
                            <a:schemeClr val="lt1"/>
                          </a:solidFill>
                        </a:rPr>
                        <a:t>S-BAND</a:t>
                      </a:r>
                      <a:endParaRPr sz="1800" u="none" cap="none" strike="noStrike">
                        <a:solidFill>
                          <a:schemeClr val="lt1"/>
                        </a:solidFill>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rPr lang="en-US" sz="1800" u="none" cap="none" strike="noStrike">
                          <a:solidFill>
                            <a:schemeClr val="lt1"/>
                          </a:solidFill>
                        </a:rPr>
                        <a:t>X-BAND</a:t>
                      </a:r>
                      <a:endParaRPr sz="1800" u="none" cap="none" strike="noStrike">
                        <a:solidFill>
                          <a:schemeClr val="lt1"/>
                        </a:solidFill>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1187200">
                <a:tc>
                  <a:txBody>
                    <a:bodyPr/>
                    <a:lstStyle/>
                    <a:p>
                      <a:pPr indent="0" lvl="0" marL="0" marR="0" rtl="0" algn="ctr">
                        <a:spcBef>
                          <a:spcPts val="0"/>
                        </a:spcBef>
                        <a:spcAft>
                          <a:spcPts val="0"/>
                        </a:spcAft>
                        <a:buClr>
                          <a:schemeClr val="dk1"/>
                        </a:buClr>
                        <a:buSzPts val="1800"/>
                        <a:buFont typeface="Arial"/>
                        <a:buNone/>
                      </a:pPr>
                      <a:r>
                        <a:rPr b="1" lang="en-US" sz="1800" u="none" cap="none" strike="noStrike"/>
                        <a:t>Frequency Range</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RX : 2025 - 2110MHz (commercial) or 2400 – 2450MHz (ISM)</a:t>
                      </a:r>
                      <a:endParaRPr/>
                    </a:p>
                    <a:p>
                      <a:pPr indent="0" lvl="0" marL="0" marR="0" rtl="0" algn="l">
                        <a:lnSpc>
                          <a:spcPct val="100000"/>
                        </a:lnSpc>
                        <a:spcBef>
                          <a:spcPts val="0"/>
                        </a:spcBef>
                        <a:spcAft>
                          <a:spcPts val="0"/>
                        </a:spcAft>
                        <a:buClr>
                          <a:schemeClr val="dk1"/>
                        </a:buClr>
                        <a:buSzPts val="1800"/>
                        <a:buFont typeface="Arial"/>
                        <a:buNone/>
                      </a:pPr>
                      <a:r>
                        <a:rPr lang="en-US" sz="1800" u="none" cap="none" strike="noStrike"/>
                        <a:t>TX: 2200 – 2290 MHz (commercial) or 2400 – 2450MHz (ISM)</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TX: 7900 – 8400 MHz</a:t>
                      </a:r>
                      <a:endParaRPr/>
                    </a:p>
                    <a:p>
                      <a:pPr indent="-171450" lvl="0" marL="285750" marR="0" rtl="0" algn="l">
                        <a:spcBef>
                          <a:spcPts val="0"/>
                        </a:spcBef>
                        <a:spcAft>
                          <a:spcPts val="0"/>
                        </a:spcAft>
                        <a:buClr>
                          <a:schemeClr val="dk1"/>
                        </a:buClr>
                        <a:buSzPts val="1800"/>
                        <a:buFont typeface="Arial"/>
                        <a:buNone/>
                      </a:pPr>
                      <a:r>
                        <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39250">
                <a:tc>
                  <a:txBody>
                    <a:bodyPr/>
                    <a:lstStyle/>
                    <a:p>
                      <a:pPr indent="0" lvl="0" marL="0" marR="0" rtl="0" algn="ctr">
                        <a:spcBef>
                          <a:spcPts val="0"/>
                        </a:spcBef>
                        <a:spcAft>
                          <a:spcPts val="0"/>
                        </a:spcAft>
                        <a:buClr>
                          <a:schemeClr val="dk1"/>
                        </a:buClr>
                        <a:buSzPts val="1800"/>
                        <a:buFont typeface="Arial"/>
                        <a:buNone/>
                      </a:pPr>
                      <a:r>
                        <a:rPr b="1" lang="en-US" sz="1800" u="none" cap="none" strike="noStrike"/>
                        <a:t>Power supply</a:t>
                      </a:r>
                      <a:endParaRPr/>
                    </a:p>
                    <a:p>
                      <a:pPr indent="0" lvl="0" marL="0" marR="0" rtl="0" algn="ctr">
                        <a:spcBef>
                          <a:spcPts val="0"/>
                        </a:spcBef>
                        <a:spcAft>
                          <a:spcPts val="0"/>
                        </a:spcAft>
                        <a:buClr>
                          <a:schemeClr val="dk1"/>
                        </a:buClr>
                        <a:buSzPts val="1800"/>
                        <a:buFont typeface="Arial"/>
                        <a:buNone/>
                      </a:pPr>
                      <a:r>
                        <a:rPr b="1" lang="en-US" sz="1800" u="none" cap="none" strike="noStrike"/>
                        <a:t>Tx Power</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5 – 12 V</a:t>
                      </a:r>
                      <a:endParaRPr/>
                    </a:p>
                    <a:p>
                      <a:pPr indent="0" lvl="0" marL="0" marR="0" rtl="0" algn="l">
                        <a:spcBef>
                          <a:spcPts val="0"/>
                        </a:spcBef>
                        <a:spcAft>
                          <a:spcPts val="0"/>
                        </a:spcAft>
                        <a:buClr>
                          <a:schemeClr val="dk1"/>
                        </a:buClr>
                        <a:buSzPts val="1800"/>
                        <a:buFont typeface="Arial"/>
                        <a:buNone/>
                      </a:pPr>
                      <a:r>
                        <a:rPr lang="en-US" sz="1800" u="none" cap="none" strike="noStrike"/>
                        <a:t>0.1 – 1W (in-flight configurable)</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12 – 24 V</a:t>
                      </a:r>
                      <a:endParaRPr/>
                    </a:p>
                    <a:p>
                      <a:pPr indent="0" lvl="0" marL="0" marR="0" rtl="0" algn="l">
                        <a:spcBef>
                          <a:spcPts val="0"/>
                        </a:spcBef>
                        <a:spcAft>
                          <a:spcPts val="0"/>
                        </a:spcAft>
                        <a:buClr>
                          <a:schemeClr val="dk1"/>
                        </a:buClr>
                        <a:buSzPts val="1800"/>
                        <a:buFont typeface="Arial"/>
                        <a:buNone/>
                      </a:pPr>
                      <a:r>
                        <a:rPr lang="en-US" sz="1800" u="none" cap="none" strike="noStrike"/>
                        <a:t>0.5 – 2W (in-flight configurable)</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70375">
                <a:tc>
                  <a:txBody>
                    <a:bodyPr/>
                    <a:lstStyle/>
                    <a:p>
                      <a:pPr indent="0" lvl="0" marL="0" marR="0" rtl="0" algn="ctr">
                        <a:spcBef>
                          <a:spcPts val="0"/>
                        </a:spcBef>
                        <a:spcAft>
                          <a:spcPts val="0"/>
                        </a:spcAft>
                        <a:buClr>
                          <a:schemeClr val="dk1"/>
                        </a:buClr>
                        <a:buSzPts val="1800"/>
                        <a:buFont typeface="Arial"/>
                        <a:buNone/>
                      </a:pPr>
                      <a:r>
                        <a:rPr b="1" lang="en-US" sz="1800" u="none" cap="none" strike="noStrike"/>
                        <a:t>Cost</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$ 12,100 (Endurosat)</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$ 29, 900 </a:t>
                      </a:r>
                      <a:r>
                        <a:rPr lang="en-US" sz="1800">
                          <a:solidFill>
                            <a:schemeClr val="dk1"/>
                          </a:solidFill>
                        </a:rPr>
                        <a:t>(Endurosat)</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39250">
                <a:tc>
                  <a:txBody>
                    <a:bodyPr/>
                    <a:lstStyle/>
                    <a:p>
                      <a:pPr indent="0" lvl="0" marL="0" marR="0" rtl="0" algn="ctr">
                        <a:spcBef>
                          <a:spcPts val="0"/>
                        </a:spcBef>
                        <a:spcAft>
                          <a:spcPts val="0"/>
                        </a:spcAft>
                        <a:buClr>
                          <a:schemeClr val="dk1"/>
                        </a:buClr>
                        <a:buSzPts val="1800"/>
                        <a:buFont typeface="Arial"/>
                        <a:buNone/>
                      </a:pPr>
                      <a:r>
                        <a:rPr b="1" lang="en-US" sz="1800" u="none" cap="none" strike="noStrike"/>
                        <a:t>Modulation</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FSK, MSK, GFSK, GMSK</a:t>
                      </a:r>
                      <a:endParaRPr/>
                    </a:p>
                    <a:p>
                      <a:pPr indent="0" lvl="0" marL="0" marR="0" rtl="0" algn="l">
                        <a:spcBef>
                          <a:spcPts val="0"/>
                        </a:spcBef>
                        <a:spcAft>
                          <a:spcPts val="0"/>
                        </a:spcAft>
                        <a:buClr>
                          <a:schemeClr val="dk1"/>
                        </a:buClr>
                        <a:buSzPts val="1800"/>
                        <a:buFont typeface="Arial"/>
                        <a:buNone/>
                      </a:pPr>
                      <a:r>
                        <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QPSK, 8-PSK, 16-APSK, 32-APSK</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70375">
                <a:tc>
                  <a:txBody>
                    <a:bodyPr/>
                    <a:lstStyle/>
                    <a:p>
                      <a:pPr indent="0" lvl="0" marL="0" marR="0" rtl="0" algn="ctr">
                        <a:spcBef>
                          <a:spcPts val="0"/>
                        </a:spcBef>
                        <a:spcAft>
                          <a:spcPts val="0"/>
                        </a:spcAft>
                        <a:buClr>
                          <a:schemeClr val="dk1"/>
                        </a:buClr>
                        <a:buSzPts val="1800"/>
                        <a:buFont typeface="Arial"/>
                        <a:buNone/>
                      </a:pPr>
                      <a:r>
                        <a:rPr b="1" lang="en-US" sz="1800" u="none" cap="none" strike="noStrike"/>
                        <a:t>Mass</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&lt;200g</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270g</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913225">
                <a:tc>
                  <a:txBody>
                    <a:bodyPr/>
                    <a:lstStyle/>
                    <a:p>
                      <a:pPr indent="0" lvl="0" marL="0" marR="0" rtl="0" algn="ctr">
                        <a:spcBef>
                          <a:spcPts val="0"/>
                        </a:spcBef>
                        <a:spcAft>
                          <a:spcPts val="0"/>
                        </a:spcAft>
                        <a:buClr>
                          <a:schemeClr val="dk1"/>
                        </a:buClr>
                        <a:buSzPts val="1800"/>
                        <a:buFont typeface="Arial"/>
                        <a:buNone/>
                      </a:pPr>
                      <a:r>
                        <a:rPr b="1" lang="en-US" sz="1800" u="none" cap="none" strike="noStrike"/>
                        <a:t>Firmware Updatability</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Supports local and remote (in-flight) secured application update</a:t>
                      </a:r>
                      <a:endParaRPr sz="1800" u="none" cap="none" strike="noStrike"/>
                    </a:p>
                    <a:p>
                      <a:pPr indent="0" lvl="0" marL="0" marR="0" rtl="0" algn="l">
                        <a:spcBef>
                          <a:spcPts val="0"/>
                        </a:spcBef>
                        <a:spcAft>
                          <a:spcPts val="0"/>
                        </a:spcAft>
                        <a:buClr>
                          <a:schemeClr val="dk1"/>
                        </a:buClr>
                        <a:buSzPts val="1800"/>
                        <a:buFont typeface="Arial"/>
                        <a:buNone/>
                      </a:pPr>
                      <a:r>
                        <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Supports local and remote (in-flight) secured application update</a:t>
                      </a:r>
                      <a:endParaRPr sz="1800" u="none" cap="none" strike="noStrike"/>
                    </a:p>
                    <a:p>
                      <a:pPr indent="0" lvl="0" marL="0" marR="0" rtl="0" algn="l">
                        <a:spcBef>
                          <a:spcPts val="0"/>
                        </a:spcBef>
                        <a:spcAft>
                          <a:spcPts val="0"/>
                        </a:spcAft>
                        <a:buClr>
                          <a:schemeClr val="dk1"/>
                        </a:buClr>
                        <a:buSzPts val="1800"/>
                        <a:buFont typeface="Arial"/>
                        <a:buNone/>
                      </a:pPr>
                      <a:r>
                        <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39250">
                <a:tc>
                  <a:txBody>
                    <a:bodyPr/>
                    <a:lstStyle/>
                    <a:p>
                      <a:pPr indent="0" lvl="0" marL="0" marR="0" rtl="0" algn="ctr">
                        <a:spcBef>
                          <a:spcPts val="0"/>
                        </a:spcBef>
                        <a:spcAft>
                          <a:spcPts val="0"/>
                        </a:spcAft>
                        <a:buClr>
                          <a:schemeClr val="dk1"/>
                        </a:buClr>
                        <a:buSzPts val="1800"/>
                        <a:buFont typeface="Arial"/>
                        <a:buNone/>
                      </a:pPr>
                      <a:r>
                        <a:rPr b="1" lang="en-US" sz="1800" u="none" cap="none" strike="noStrike"/>
                        <a:t>Data Rate</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0.1 – 125kbps</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150 Mbps (Maximum Gross Data rate)</a:t>
                      </a:r>
                      <a:endParaRPr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70375">
                <a:tc>
                  <a:txBody>
                    <a:bodyPr/>
                    <a:lstStyle/>
                    <a:p>
                      <a:pPr indent="0" lvl="0" marL="0" marR="0" rtl="0" algn="ctr">
                        <a:spcBef>
                          <a:spcPts val="0"/>
                        </a:spcBef>
                        <a:spcAft>
                          <a:spcPts val="0"/>
                        </a:spcAft>
                        <a:buClr>
                          <a:schemeClr val="dk1"/>
                        </a:buClr>
                        <a:buSzPts val="1800"/>
                        <a:buFont typeface="Arial"/>
                        <a:buNone/>
                      </a:pPr>
                      <a:r>
                        <a:rPr b="1" lang="en-US" sz="1800" u="none" cap="none" strike="noStrike"/>
                        <a:t>Interface</a:t>
                      </a:r>
                      <a:endParaRPr b="1" sz="1800" u="none" cap="none" strike="noStrike"/>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RS-485, CAN, RS-422</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RS-485, UART, LVDS</a:t>
                      </a:r>
                      <a:endParaRPr/>
                    </a:p>
                  </a:txBody>
                  <a:tcPr marT="45725" marB="45725" marR="91450" marL="9145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1012" name="Google Shape;1012;g12543c7f0bd_13_25"/>
          <p:cNvSpPr txBox="1"/>
          <p:nvPr>
            <p:ph idx="12" type="sldNum"/>
          </p:nvPr>
        </p:nvSpPr>
        <p:spPr>
          <a:xfrm>
            <a:off x="4724399" y="6300079"/>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g1252372091c_0_14"/>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Microhard MHX-2420 OEM</a:t>
            </a:r>
            <a:endParaRPr/>
          </a:p>
        </p:txBody>
      </p:sp>
      <p:sp>
        <p:nvSpPr>
          <p:cNvPr id="1018" name="Google Shape;1018;g1252372091c_0_14"/>
          <p:cNvSpPr txBox="1"/>
          <p:nvPr>
            <p:ph idx="1" type="body"/>
          </p:nvPr>
        </p:nvSpPr>
        <p:spPr>
          <a:xfrm>
            <a:off x="170075" y="1143000"/>
            <a:ext cx="11851800" cy="46434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SzPts val="2200"/>
              <a:buChar char="•"/>
            </a:pPr>
            <a:r>
              <a:rPr lang="en-US" sz="2200"/>
              <a:t>The MHX2420 features robust, low latency, secure data communications at a low cost.</a:t>
            </a:r>
            <a:endParaRPr sz="2200"/>
          </a:p>
          <a:p>
            <a:pPr indent="-368300" lvl="0" marL="457200" rtl="0" algn="l">
              <a:lnSpc>
                <a:spcPct val="115000"/>
              </a:lnSpc>
              <a:spcBef>
                <a:spcPts val="0"/>
              </a:spcBef>
              <a:spcAft>
                <a:spcPts val="0"/>
              </a:spcAft>
              <a:buSzPts val="2200"/>
              <a:buChar char="•"/>
            </a:pPr>
            <a:r>
              <a:rPr lang="en-US" sz="2200"/>
              <a:t>It has full serial port and separate diagnostics port for real-time diagnostics without interrupting data communications. Excellent noise figure, superior interference rejection, very agile frequency synthesis, digital modulation, and matched filter detection, are among the many advantages to using the MHX2420.</a:t>
            </a:r>
            <a:endParaRPr sz="2200"/>
          </a:p>
          <a:p>
            <a:pPr indent="0" lvl="0" marL="0" rtl="0" algn="l">
              <a:spcBef>
                <a:spcPts val="1200"/>
              </a:spcBef>
              <a:spcAft>
                <a:spcPts val="0"/>
              </a:spcAft>
              <a:buNone/>
            </a:pPr>
            <a:r>
              <a:t/>
            </a:r>
            <a:endParaRPr/>
          </a:p>
        </p:txBody>
      </p:sp>
      <p:pic>
        <p:nvPicPr>
          <p:cNvPr id="1019" name="Google Shape;1019;g1252372091c_0_14"/>
          <p:cNvPicPr preferRelativeResize="0"/>
          <p:nvPr/>
        </p:nvPicPr>
        <p:blipFill>
          <a:blip r:embed="rId3">
            <a:alphaModFix/>
          </a:blip>
          <a:stretch>
            <a:fillRect/>
          </a:stretch>
        </p:blipFill>
        <p:spPr>
          <a:xfrm>
            <a:off x="3462350" y="2843225"/>
            <a:ext cx="4741901" cy="38004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1252372091c_0_22"/>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Microhard MHX-2420 OEM</a:t>
            </a:r>
            <a:endParaRPr/>
          </a:p>
        </p:txBody>
      </p:sp>
      <p:sp>
        <p:nvSpPr>
          <p:cNvPr id="1025" name="Google Shape;1025;g1252372091c_0_22"/>
          <p:cNvSpPr txBox="1"/>
          <p:nvPr>
            <p:ph idx="1" type="body"/>
          </p:nvPr>
        </p:nvSpPr>
        <p:spPr>
          <a:xfrm>
            <a:off x="170075" y="1143000"/>
            <a:ext cx="6973800" cy="46434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b="1" lang="en-US" sz="2600"/>
              <a:t>Features</a:t>
            </a:r>
            <a:endParaRPr b="1" sz="2600"/>
          </a:p>
          <a:p>
            <a:pPr indent="0" lvl="0" marL="0" rtl="0" algn="l">
              <a:lnSpc>
                <a:spcPct val="115000"/>
              </a:lnSpc>
              <a:spcBef>
                <a:spcPts val="1200"/>
              </a:spcBef>
              <a:spcAft>
                <a:spcPts val="0"/>
              </a:spcAft>
              <a:buNone/>
            </a:pPr>
            <a:r>
              <a:t/>
            </a:r>
            <a:endParaRPr sz="2200"/>
          </a:p>
          <a:p>
            <a:pPr indent="0" lvl="0" marL="0" rtl="0" algn="l">
              <a:spcBef>
                <a:spcPts val="1200"/>
              </a:spcBef>
              <a:spcAft>
                <a:spcPts val="0"/>
              </a:spcAft>
              <a:buNone/>
            </a:pPr>
            <a:r>
              <a:t/>
            </a:r>
            <a:endParaRPr/>
          </a:p>
        </p:txBody>
      </p:sp>
      <p:pic>
        <p:nvPicPr>
          <p:cNvPr id="1026" name="Google Shape;1026;g1252372091c_0_22"/>
          <p:cNvPicPr preferRelativeResize="0"/>
          <p:nvPr/>
        </p:nvPicPr>
        <p:blipFill>
          <a:blip r:embed="rId3">
            <a:alphaModFix/>
          </a:blip>
          <a:stretch>
            <a:fillRect/>
          </a:stretch>
        </p:blipFill>
        <p:spPr>
          <a:xfrm>
            <a:off x="7391400" y="1143000"/>
            <a:ext cx="4741901" cy="3800474"/>
          </a:xfrm>
          <a:prstGeom prst="rect">
            <a:avLst/>
          </a:prstGeom>
          <a:noFill/>
          <a:ln>
            <a:noFill/>
          </a:ln>
        </p:spPr>
      </p:pic>
      <p:sp>
        <p:nvSpPr>
          <p:cNvPr id="1027" name="Google Shape;1027;g1252372091c_0_22"/>
          <p:cNvSpPr txBox="1"/>
          <p:nvPr/>
        </p:nvSpPr>
        <p:spPr>
          <a:xfrm>
            <a:off x="235025" y="1643075"/>
            <a:ext cx="6843900" cy="4366200"/>
          </a:xfrm>
          <a:prstGeom prst="rect">
            <a:avLst/>
          </a:prstGeom>
          <a:noFill/>
          <a:ln>
            <a:noFill/>
          </a:ln>
        </p:spPr>
        <p:txBody>
          <a:bodyPr anchorCtr="0" anchor="t" bIns="91425" lIns="91425" spcFirstLastPara="1" rIns="91425" wrap="square" tIns="91425">
            <a:spAutoFit/>
          </a:bodyPr>
          <a:lstStyle/>
          <a:p>
            <a:pPr indent="-336550" lvl="0" marL="457200" rtl="0" algn="l">
              <a:lnSpc>
                <a:spcPct val="107000"/>
              </a:lnSpc>
              <a:spcBef>
                <a:spcPts val="1000"/>
              </a:spcBef>
              <a:spcAft>
                <a:spcPts val="0"/>
              </a:spcAft>
              <a:buClr>
                <a:schemeClr val="dk1"/>
              </a:buClr>
              <a:buSzPts val="1700"/>
              <a:buChar char="●"/>
            </a:pPr>
            <a:r>
              <a:rPr lang="en-US" sz="1700">
                <a:solidFill>
                  <a:schemeClr val="dk1"/>
                </a:solidFill>
                <a:latin typeface="Georgia"/>
                <a:ea typeface="Georgia"/>
                <a:cs typeface="Georgia"/>
                <a:sym typeface="Georgia"/>
              </a:rPr>
              <a:t>Frequency range: </a:t>
            </a:r>
            <a:r>
              <a:rPr b="1" lang="en-US" sz="1700">
                <a:solidFill>
                  <a:schemeClr val="dk1"/>
                </a:solidFill>
                <a:latin typeface="Georgia"/>
                <a:ea typeface="Georgia"/>
                <a:cs typeface="Georgia"/>
                <a:sym typeface="Georgia"/>
              </a:rPr>
              <a:t>2.4 – 2.4835GHz (S-band)</a:t>
            </a:r>
            <a:endParaRPr b="1"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Range: 30+ miles (50+ km) (dependant on link rate and line of sight)</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Transparent, low latency link, providing </a:t>
            </a:r>
            <a:r>
              <a:rPr b="1" lang="en-US" sz="1700">
                <a:solidFill>
                  <a:schemeClr val="dk1"/>
                </a:solidFill>
                <a:latin typeface="Georgia"/>
                <a:ea typeface="Georgia"/>
                <a:cs typeface="Georgia"/>
                <a:sym typeface="Georgia"/>
              </a:rPr>
              <a:t>230 kbps continuous throughput</a:t>
            </a:r>
            <a:r>
              <a:rPr lang="en-US" sz="1700">
                <a:solidFill>
                  <a:schemeClr val="dk1"/>
                </a:solidFill>
                <a:latin typeface="Georgia"/>
                <a:ea typeface="Georgia"/>
                <a:cs typeface="Georgia"/>
                <a:sym typeface="Georgia"/>
              </a:rPr>
              <a:t> to support protocols such as MODBUS.</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Communicates with virtually all PLCs, RTUs, and serial devices.</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Industrial Grade - extended temperature specification.</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Supports Point-to-Point, Point-to-Multipoint, Peer-to-Peer, Store and Forward Repeater, TDMA, Multimaster.</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Maximum allowable transmit power (1W).</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Low power consumption in Sleep Mode and High Voltage Option</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32 bits of CRC, selectable Forward Error Correction with retransmission.</a:t>
            </a:r>
            <a:endParaRPr sz="1700">
              <a:solidFill>
                <a:schemeClr val="dk1"/>
              </a:solidFill>
              <a:latin typeface="Georgia"/>
              <a:ea typeface="Georgia"/>
              <a:cs typeface="Georgia"/>
              <a:sym typeface="Georgia"/>
            </a:endParaRPr>
          </a:p>
          <a:p>
            <a:pPr indent="-336550" lvl="0" marL="457200" rtl="0" algn="l">
              <a:lnSpc>
                <a:spcPct val="107000"/>
              </a:lnSpc>
              <a:spcBef>
                <a:spcPts val="0"/>
              </a:spcBef>
              <a:spcAft>
                <a:spcPts val="0"/>
              </a:spcAft>
              <a:buClr>
                <a:schemeClr val="dk1"/>
              </a:buClr>
              <a:buSzPts val="1700"/>
              <a:buChar char="●"/>
            </a:pPr>
            <a:r>
              <a:rPr lang="en-US" sz="1700">
                <a:solidFill>
                  <a:schemeClr val="dk1"/>
                </a:solidFill>
                <a:latin typeface="Georgia"/>
                <a:ea typeface="Georgia"/>
                <a:cs typeface="Georgia"/>
                <a:sym typeface="Georgia"/>
              </a:rPr>
              <a:t>Separate diagnostics port - transparent remote diagnostics and network control.</a:t>
            </a:r>
            <a:endParaRPr sz="1700">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MCU – STM32H743 microcontroller</a:t>
            </a:r>
            <a:endParaRPr/>
          </a:p>
        </p:txBody>
      </p:sp>
      <p:sp>
        <p:nvSpPr>
          <p:cNvPr id="495" name="Google Shape;495;p6"/>
          <p:cNvSpPr txBox="1"/>
          <p:nvPr>
            <p:ph idx="1" type="body"/>
          </p:nvPr>
        </p:nvSpPr>
        <p:spPr>
          <a:xfrm>
            <a:off x="170064" y="1143001"/>
            <a:ext cx="6920053" cy="442780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sz="2200"/>
              <a:t>Features:</a:t>
            </a:r>
            <a:endParaRPr/>
          </a:p>
          <a:p>
            <a:pPr indent="-228600" lvl="0" marL="228600" rtl="0" algn="l">
              <a:lnSpc>
                <a:spcPct val="90000"/>
              </a:lnSpc>
              <a:spcBef>
                <a:spcPts val="1000"/>
              </a:spcBef>
              <a:spcAft>
                <a:spcPts val="0"/>
              </a:spcAft>
              <a:buClr>
                <a:schemeClr val="dk1"/>
              </a:buClr>
              <a:buSzPct val="100000"/>
              <a:buChar char="•"/>
            </a:pPr>
            <a:r>
              <a:rPr lang="en-US" sz="2200"/>
              <a:t>ARM Cortex-M7</a:t>
            </a:r>
            <a:endParaRPr/>
          </a:p>
          <a:p>
            <a:pPr indent="-228600" lvl="0" marL="228600" rtl="0" algn="l">
              <a:lnSpc>
                <a:spcPct val="90000"/>
              </a:lnSpc>
              <a:spcBef>
                <a:spcPts val="1000"/>
              </a:spcBef>
              <a:spcAft>
                <a:spcPts val="0"/>
              </a:spcAft>
              <a:buClr>
                <a:schemeClr val="dk1"/>
              </a:buClr>
              <a:buSzPct val="100000"/>
              <a:buChar char="•"/>
            </a:pPr>
            <a:r>
              <a:rPr lang="en-US" sz="2200"/>
              <a:t>2MB flash, 1MB SRAM, 32-bit EMIF</a:t>
            </a:r>
            <a:endParaRPr/>
          </a:p>
          <a:p>
            <a:pPr indent="-228600" lvl="0" marL="228600" rtl="0" algn="l">
              <a:lnSpc>
                <a:spcPct val="90000"/>
              </a:lnSpc>
              <a:spcBef>
                <a:spcPts val="1000"/>
              </a:spcBef>
              <a:spcAft>
                <a:spcPts val="0"/>
              </a:spcAft>
              <a:buClr>
                <a:schemeClr val="dk1"/>
              </a:buClr>
              <a:buSzPct val="100000"/>
              <a:buChar char="•"/>
            </a:pPr>
            <a:r>
              <a:rPr lang="en-US" sz="2200"/>
              <a:t>Max. clock frequency of 480MHz</a:t>
            </a:r>
            <a:endParaRPr/>
          </a:p>
          <a:p>
            <a:pPr indent="-228600" lvl="0" marL="228600" rtl="0" algn="l">
              <a:lnSpc>
                <a:spcPct val="90000"/>
              </a:lnSpc>
              <a:spcBef>
                <a:spcPts val="1000"/>
              </a:spcBef>
              <a:spcAft>
                <a:spcPts val="0"/>
              </a:spcAft>
              <a:buClr>
                <a:schemeClr val="dk1"/>
              </a:buClr>
              <a:buSzPct val="100000"/>
              <a:buChar char="•"/>
            </a:pPr>
            <a:r>
              <a:rPr lang="en-US" sz="2200"/>
              <a:t>CRC calculation unit</a:t>
            </a:r>
            <a:endParaRPr/>
          </a:p>
          <a:p>
            <a:pPr indent="-228600" lvl="0" marL="228600" rtl="0" algn="l">
              <a:lnSpc>
                <a:spcPct val="90000"/>
              </a:lnSpc>
              <a:spcBef>
                <a:spcPts val="1000"/>
              </a:spcBef>
              <a:spcAft>
                <a:spcPts val="0"/>
              </a:spcAft>
              <a:buClr>
                <a:schemeClr val="dk1"/>
              </a:buClr>
              <a:buSzPct val="100000"/>
              <a:buChar char="•"/>
            </a:pPr>
            <a:r>
              <a:rPr lang="en-US" sz="2200"/>
              <a:t>4X UART, 6X SPI, 2X CAN, 4X I2C, 2X USB, HDMI</a:t>
            </a:r>
            <a:endParaRPr/>
          </a:p>
          <a:p>
            <a:pPr indent="-228600" lvl="0" marL="228600" rtl="0" algn="l">
              <a:lnSpc>
                <a:spcPct val="90000"/>
              </a:lnSpc>
              <a:spcBef>
                <a:spcPts val="1000"/>
              </a:spcBef>
              <a:spcAft>
                <a:spcPts val="0"/>
              </a:spcAft>
              <a:buClr>
                <a:schemeClr val="dk1"/>
              </a:buClr>
              <a:buSzPct val="100000"/>
              <a:buChar char="•"/>
            </a:pPr>
            <a:r>
              <a:rPr lang="en-US" sz="2200"/>
              <a:t> DP-FPU, and DSP</a:t>
            </a:r>
            <a:endParaRPr/>
          </a:p>
          <a:p>
            <a:pPr indent="-228600" lvl="0" marL="228600" rtl="0" algn="l">
              <a:lnSpc>
                <a:spcPct val="90000"/>
              </a:lnSpc>
              <a:spcBef>
                <a:spcPts val="1000"/>
              </a:spcBef>
              <a:spcAft>
                <a:spcPts val="0"/>
              </a:spcAft>
              <a:buClr>
                <a:schemeClr val="dk1"/>
              </a:buClr>
              <a:buSzPct val="100000"/>
              <a:buChar char="•"/>
            </a:pPr>
            <a:r>
              <a:rPr lang="en-US" sz="2200"/>
              <a:t>Memory Protection Unit</a:t>
            </a:r>
            <a:endParaRPr/>
          </a:p>
          <a:p>
            <a:pPr indent="-228600" lvl="0" marL="228600" rtl="0" algn="l">
              <a:lnSpc>
                <a:spcPct val="90000"/>
              </a:lnSpc>
              <a:spcBef>
                <a:spcPts val="1000"/>
              </a:spcBef>
              <a:spcAft>
                <a:spcPts val="0"/>
              </a:spcAft>
              <a:buClr>
                <a:schemeClr val="dk1"/>
              </a:buClr>
              <a:buSzPct val="100000"/>
              <a:buChar char="•"/>
            </a:pPr>
            <a:r>
              <a:rPr lang="en-US" sz="2200"/>
              <a:t>168 GPIO</a:t>
            </a:r>
            <a:endParaRPr/>
          </a:p>
          <a:p>
            <a:pPr indent="-228600" lvl="0" marL="228600" rtl="0" algn="l">
              <a:lnSpc>
                <a:spcPct val="90000"/>
              </a:lnSpc>
              <a:spcBef>
                <a:spcPts val="1000"/>
              </a:spcBef>
              <a:spcAft>
                <a:spcPts val="0"/>
              </a:spcAft>
              <a:buClr>
                <a:schemeClr val="dk1"/>
              </a:buClr>
              <a:buSzPct val="100000"/>
              <a:buChar char="•"/>
            </a:pPr>
            <a:r>
              <a:rPr lang="en-US" sz="2200"/>
              <a:t>Max current consumption 840mA</a:t>
            </a:r>
            <a:endParaRPr/>
          </a:p>
          <a:p>
            <a:pPr indent="-228600" lvl="0" marL="228600" rtl="0" algn="l">
              <a:lnSpc>
                <a:spcPct val="90000"/>
              </a:lnSpc>
              <a:spcBef>
                <a:spcPts val="1000"/>
              </a:spcBef>
              <a:spcAft>
                <a:spcPts val="0"/>
              </a:spcAft>
              <a:buClr>
                <a:schemeClr val="dk1"/>
              </a:buClr>
              <a:buSzPct val="100000"/>
              <a:buChar char="•"/>
            </a:pPr>
            <a:r>
              <a:rPr lang="en-US" sz="2200"/>
              <a:t>Unit cost: $44.89</a:t>
            </a:r>
            <a:endParaRPr/>
          </a:p>
          <a:p>
            <a:pPr indent="-228600" lvl="0" marL="228600" rtl="0" algn="l">
              <a:lnSpc>
                <a:spcPct val="90000"/>
              </a:lnSpc>
              <a:spcBef>
                <a:spcPts val="1000"/>
              </a:spcBef>
              <a:spcAft>
                <a:spcPts val="0"/>
              </a:spcAft>
              <a:buClr>
                <a:schemeClr val="dk1"/>
              </a:buClr>
              <a:buSzPct val="100000"/>
              <a:buChar char="•"/>
            </a:pPr>
            <a:r>
              <a:rPr lang="en-US" sz="2200"/>
              <a:t>Flight heritage on 6U M6P CubeSat launched in 2019</a:t>
            </a:r>
            <a:endParaRPr/>
          </a:p>
          <a:p>
            <a:pPr indent="-228600" lvl="0" marL="228600" rtl="0" algn="l">
              <a:lnSpc>
                <a:spcPct val="90000"/>
              </a:lnSpc>
              <a:spcBef>
                <a:spcPts val="1000"/>
              </a:spcBef>
              <a:spcAft>
                <a:spcPts val="0"/>
              </a:spcAft>
              <a:buClr>
                <a:schemeClr val="dk1"/>
              </a:buClr>
              <a:buSzPct val="100000"/>
              <a:buChar char="•"/>
            </a:pPr>
            <a:r>
              <a:rPr lang="en-US" sz="2200"/>
              <a:t>In stock at LCSC</a:t>
            </a:r>
            <a:endParaRPr/>
          </a:p>
        </p:txBody>
      </p:sp>
      <p:sp>
        <p:nvSpPr>
          <p:cNvPr id="496" name="Google Shape;496;p6"/>
          <p:cNvSpPr txBox="1"/>
          <p:nvPr>
            <p:ph idx="3" type="body"/>
          </p:nvPr>
        </p:nvSpPr>
        <p:spPr>
          <a:xfrm>
            <a:off x="6732082" y="4962611"/>
            <a:ext cx="4776010" cy="422544"/>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chemeClr val="dk1"/>
              </a:buClr>
              <a:buSzPct val="100000"/>
              <a:buNone/>
            </a:pPr>
            <a:r>
              <a:rPr lang="en-US"/>
              <a:t>Fig 3: STM32H743 from STMicroelectronics</a:t>
            </a:r>
            <a:endParaRPr/>
          </a:p>
        </p:txBody>
      </p:sp>
      <p:pic>
        <p:nvPicPr>
          <p:cNvPr descr="A picture containing qr code&#10;&#10;Description automatically generated" id="497" name="Google Shape;497;p6"/>
          <p:cNvPicPr preferRelativeResize="0"/>
          <p:nvPr>
            <p:ph idx="2" type="pic"/>
          </p:nvPr>
        </p:nvPicPr>
        <p:blipFill rotWithShape="1">
          <a:blip r:embed="rId3">
            <a:alphaModFix/>
          </a:blip>
          <a:srcRect b="19774" l="0" r="0" t="16575"/>
          <a:stretch/>
        </p:blipFill>
        <p:spPr>
          <a:xfrm>
            <a:off x="6218238" y="1142191"/>
            <a:ext cx="5803698" cy="369351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252372091c_0_32"/>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Microhard MHX-2420 OEM</a:t>
            </a:r>
            <a:endParaRPr/>
          </a:p>
        </p:txBody>
      </p:sp>
      <p:sp>
        <p:nvSpPr>
          <p:cNvPr id="1033" name="Google Shape;1033;g1252372091c_0_32"/>
          <p:cNvSpPr txBox="1"/>
          <p:nvPr>
            <p:ph idx="1" type="body"/>
          </p:nvPr>
        </p:nvSpPr>
        <p:spPr>
          <a:xfrm>
            <a:off x="170075" y="1143000"/>
            <a:ext cx="6973800" cy="46434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b="1" lang="en-US"/>
              <a:t>Specifications</a:t>
            </a:r>
            <a:endParaRPr b="1"/>
          </a:p>
          <a:p>
            <a:pPr indent="0" lvl="0" marL="0" rtl="0" algn="l">
              <a:lnSpc>
                <a:spcPct val="115000"/>
              </a:lnSpc>
              <a:spcBef>
                <a:spcPts val="1200"/>
              </a:spcBef>
              <a:spcAft>
                <a:spcPts val="0"/>
              </a:spcAft>
              <a:buNone/>
            </a:pPr>
            <a:r>
              <a:t/>
            </a:r>
            <a:endParaRPr sz="2200"/>
          </a:p>
          <a:p>
            <a:pPr indent="0" lvl="0" marL="0" rtl="0" algn="l">
              <a:spcBef>
                <a:spcPts val="12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15000"/>
              </a:lnSpc>
              <a:spcBef>
                <a:spcPts val="1200"/>
              </a:spcBef>
              <a:spcAft>
                <a:spcPts val="0"/>
              </a:spcAft>
              <a:buNone/>
            </a:pPr>
            <a:r>
              <a:rPr b="1" lang="en-US"/>
              <a:t>Cost</a:t>
            </a:r>
            <a:endParaRPr b="1"/>
          </a:p>
          <a:p>
            <a:pPr indent="0" lvl="0" marL="0" rtl="0" algn="l">
              <a:lnSpc>
                <a:spcPct val="115000"/>
              </a:lnSpc>
              <a:spcBef>
                <a:spcPts val="1200"/>
              </a:spcBef>
              <a:spcAft>
                <a:spcPts val="1200"/>
              </a:spcAft>
              <a:buClr>
                <a:schemeClr val="dk1"/>
              </a:buClr>
              <a:buSzPts val="1100"/>
              <a:buFont typeface="Arial"/>
              <a:buNone/>
            </a:pPr>
            <a:r>
              <a:t/>
            </a:r>
            <a:endParaRPr b="1"/>
          </a:p>
        </p:txBody>
      </p:sp>
      <p:pic>
        <p:nvPicPr>
          <p:cNvPr id="1034" name="Google Shape;1034;g1252372091c_0_32"/>
          <p:cNvPicPr preferRelativeResize="0"/>
          <p:nvPr/>
        </p:nvPicPr>
        <p:blipFill>
          <a:blip r:embed="rId3">
            <a:alphaModFix/>
          </a:blip>
          <a:stretch>
            <a:fillRect/>
          </a:stretch>
        </p:blipFill>
        <p:spPr>
          <a:xfrm>
            <a:off x="7391400" y="1143000"/>
            <a:ext cx="4741901" cy="3800474"/>
          </a:xfrm>
          <a:prstGeom prst="rect">
            <a:avLst/>
          </a:prstGeom>
          <a:noFill/>
          <a:ln>
            <a:noFill/>
          </a:ln>
        </p:spPr>
      </p:pic>
      <p:sp>
        <p:nvSpPr>
          <p:cNvPr id="1035" name="Google Shape;1035;g1252372091c_0_32"/>
          <p:cNvSpPr txBox="1"/>
          <p:nvPr/>
        </p:nvSpPr>
        <p:spPr>
          <a:xfrm>
            <a:off x="235025" y="1711425"/>
            <a:ext cx="6843900" cy="38892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1200"/>
              </a:spcBef>
              <a:spcAft>
                <a:spcPts val="0"/>
              </a:spcAft>
              <a:buClr>
                <a:schemeClr val="dk1"/>
              </a:buClr>
              <a:buSzPts val="2100"/>
              <a:buChar char="●"/>
            </a:pPr>
            <a:r>
              <a:rPr b="1" lang="en-US" sz="1800">
                <a:latin typeface="Georgia"/>
                <a:ea typeface="Georgia"/>
                <a:cs typeface="Georgia"/>
                <a:sym typeface="Georgia"/>
              </a:rPr>
              <a:t>Weight: </a:t>
            </a:r>
            <a:r>
              <a:rPr lang="en-US" sz="1800">
                <a:latin typeface="Georgia"/>
                <a:ea typeface="Georgia"/>
                <a:cs typeface="Georgia"/>
                <a:sym typeface="Georgia"/>
              </a:rPr>
              <a:t>55 grams</a:t>
            </a:r>
            <a:endParaRPr sz="1800">
              <a:latin typeface="Georgia"/>
              <a:ea typeface="Georgia"/>
              <a:cs typeface="Georgia"/>
              <a:sym typeface="Georgia"/>
            </a:endParaRPr>
          </a:p>
          <a:p>
            <a:pPr indent="-361950" lvl="0" marL="457200" rtl="0" algn="l">
              <a:lnSpc>
                <a:spcPct val="115000"/>
              </a:lnSpc>
              <a:spcBef>
                <a:spcPts val="0"/>
              </a:spcBef>
              <a:spcAft>
                <a:spcPts val="0"/>
              </a:spcAft>
              <a:buClr>
                <a:schemeClr val="dk1"/>
              </a:buClr>
              <a:buSzPts val="2100"/>
              <a:buChar char="●"/>
            </a:pPr>
            <a:r>
              <a:rPr b="1" lang="en-US" sz="1800">
                <a:latin typeface="Georgia"/>
                <a:ea typeface="Georgia"/>
                <a:cs typeface="Georgia"/>
                <a:sym typeface="Georgia"/>
              </a:rPr>
              <a:t>Temperature range: </a:t>
            </a:r>
            <a:endParaRPr b="1" sz="1800">
              <a:latin typeface="Georgia"/>
              <a:ea typeface="Georgia"/>
              <a:cs typeface="Georgia"/>
              <a:sym typeface="Georgia"/>
            </a:endParaRPr>
          </a:p>
          <a:p>
            <a:pPr indent="-361950" lvl="0" marL="457200" rtl="0" algn="l">
              <a:lnSpc>
                <a:spcPct val="115000"/>
              </a:lnSpc>
              <a:spcBef>
                <a:spcPts val="0"/>
              </a:spcBef>
              <a:spcAft>
                <a:spcPts val="0"/>
              </a:spcAft>
              <a:buClr>
                <a:schemeClr val="dk1"/>
              </a:buClr>
              <a:buSzPts val="2100"/>
              <a:buChar char="●"/>
            </a:pPr>
            <a:r>
              <a:rPr b="1" lang="en-US" sz="1800">
                <a:latin typeface="Georgia"/>
                <a:ea typeface="Georgia"/>
                <a:cs typeface="Georgia"/>
                <a:sym typeface="Georgia"/>
              </a:rPr>
              <a:t>Dimensions:</a:t>
            </a:r>
            <a:r>
              <a:rPr lang="en-US" sz="1800">
                <a:latin typeface="Georgia"/>
                <a:ea typeface="Georgia"/>
                <a:cs typeface="Georgia"/>
                <a:sym typeface="Georgia"/>
              </a:rPr>
              <a:t> (89mm x 53.4mm x 17.8mm)</a:t>
            </a:r>
            <a:endParaRPr sz="1800">
              <a:latin typeface="Georgia"/>
              <a:ea typeface="Georgia"/>
              <a:cs typeface="Georgia"/>
              <a:sym typeface="Georgia"/>
            </a:endParaRPr>
          </a:p>
          <a:p>
            <a:pPr indent="-361950" lvl="0" marL="457200" rtl="0" algn="l">
              <a:lnSpc>
                <a:spcPct val="115000"/>
              </a:lnSpc>
              <a:spcBef>
                <a:spcPts val="0"/>
              </a:spcBef>
              <a:spcAft>
                <a:spcPts val="0"/>
              </a:spcAft>
              <a:buClr>
                <a:schemeClr val="dk1"/>
              </a:buClr>
              <a:buSzPts val="2100"/>
              <a:buChar char="●"/>
            </a:pPr>
            <a:r>
              <a:rPr b="1" lang="en-US" sz="1800">
                <a:latin typeface="Georgia"/>
                <a:ea typeface="Georgia"/>
                <a:cs typeface="Georgia"/>
                <a:sym typeface="Georgia"/>
              </a:rPr>
              <a:t>Output Power:</a:t>
            </a:r>
            <a:r>
              <a:rPr lang="en-US" sz="1800">
                <a:latin typeface="Georgia"/>
                <a:ea typeface="Georgia"/>
                <a:cs typeface="Georgia"/>
                <a:sym typeface="Georgia"/>
              </a:rPr>
              <a:t> 100mW to 1W</a:t>
            </a:r>
            <a:endParaRPr sz="1800">
              <a:latin typeface="Georgia"/>
              <a:ea typeface="Georgia"/>
              <a:cs typeface="Georgia"/>
              <a:sym typeface="Georgia"/>
            </a:endParaRPr>
          </a:p>
          <a:p>
            <a:pPr indent="-361950" lvl="0" marL="457200" rtl="0" algn="l">
              <a:lnSpc>
                <a:spcPct val="115000"/>
              </a:lnSpc>
              <a:spcBef>
                <a:spcPts val="0"/>
              </a:spcBef>
              <a:spcAft>
                <a:spcPts val="0"/>
              </a:spcAft>
              <a:buClr>
                <a:schemeClr val="dk1"/>
              </a:buClr>
              <a:buSzPts val="2100"/>
              <a:buChar char="●"/>
            </a:pPr>
            <a:r>
              <a:rPr b="1" lang="en-US" sz="1800">
                <a:latin typeface="Georgia"/>
                <a:ea typeface="Georgia"/>
                <a:cs typeface="Georgia"/>
                <a:sym typeface="Georgia"/>
              </a:rPr>
              <a:t>I/O Voltage:</a:t>
            </a:r>
            <a:r>
              <a:rPr lang="en-US" sz="1800">
                <a:latin typeface="Georgia"/>
                <a:ea typeface="Georgia"/>
                <a:cs typeface="Georgia"/>
                <a:sym typeface="Georgia"/>
              </a:rPr>
              <a:t> (user selectable) 3.3VDC to 5.5VDC;</a:t>
            </a:r>
            <a:endParaRPr sz="1800">
              <a:latin typeface="Georgia"/>
              <a:ea typeface="Georgia"/>
              <a:cs typeface="Georgia"/>
              <a:sym typeface="Georgia"/>
            </a:endParaRPr>
          </a:p>
          <a:p>
            <a:pPr indent="-361950" lvl="0" marL="457200" rtl="0" algn="l">
              <a:lnSpc>
                <a:spcPct val="115000"/>
              </a:lnSpc>
              <a:spcBef>
                <a:spcPts val="0"/>
              </a:spcBef>
              <a:spcAft>
                <a:spcPts val="0"/>
              </a:spcAft>
              <a:buClr>
                <a:schemeClr val="dk1"/>
              </a:buClr>
              <a:buSzPts val="2100"/>
              <a:buChar char="●"/>
            </a:pPr>
            <a:r>
              <a:rPr b="1" lang="en-US" sz="1800">
                <a:latin typeface="Georgia"/>
                <a:ea typeface="Georgia"/>
                <a:cs typeface="Georgia"/>
                <a:sym typeface="Georgia"/>
              </a:rPr>
              <a:t>Serial Baud Rate</a:t>
            </a:r>
            <a:r>
              <a:rPr lang="en-US" sz="1800">
                <a:latin typeface="Georgia"/>
                <a:ea typeface="Georgia"/>
                <a:cs typeface="Georgia"/>
                <a:sym typeface="Georgia"/>
              </a:rPr>
              <a:t>: 300bps to 230.4kbps</a:t>
            </a:r>
            <a:endParaRPr sz="1800">
              <a:latin typeface="Georgia"/>
              <a:ea typeface="Georgia"/>
              <a:cs typeface="Georgia"/>
              <a:sym typeface="Georgia"/>
            </a:endParaRPr>
          </a:p>
          <a:p>
            <a:pPr indent="-336550" lvl="0" marL="457200" rtl="0" algn="l">
              <a:lnSpc>
                <a:spcPct val="115000"/>
              </a:lnSpc>
              <a:spcBef>
                <a:spcPts val="0"/>
              </a:spcBef>
              <a:spcAft>
                <a:spcPts val="0"/>
              </a:spcAft>
              <a:buClr>
                <a:schemeClr val="dk1"/>
              </a:buClr>
              <a:buSzPts val="1700"/>
              <a:buChar char="●"/>
            </a:pPr>
            <a:r>
              <a:rPr b="1" lang="en-US" sz="1800">
                <a:latin typeface="Georgia"/>
                <a:ea typeface="Georgia"/>
                <a:cs typeface="Georgia"/>
                <a:sym typeface="Georgia"/>
              </a:rPr>
              <a:t>Link Rate:</a:t>
            </a:r>
            <a:r>
              <a:rPr lang="en-US" sz="1800">
                <a:latin typeface="Georgia"/>
                <a:ea typeface="Georgia"/>
                <a:cs typeface="Georgia"/>
                <a:sym typeface="Georgia"/>
              </a:rPr>
              <a:t> 19.2 kbps - 230.4kbps</a:t>
            </a:r>
            <a:r>
              <a:rPr lang="en-US">
                <a:latin typeface="Georgia"/>
                <a:ea typeface="Georgia"/>
                <a:cs typeface="Georgia"/>
                <a:sym typeface="Georgia"/>
              </a:rPr>
              <a:t> </a:t>
            </a:r>
            <a:endParaRPr>
              <a:latin typeface="Georgia"/>
              <a:ea typeface="Georgia"/>
              <a:cs typeface="Georgia"/>
              <a:sym typeface="Georgia"/>
            </a:endParaRPr>
          </a:p>
          <a:p>
            <a:pPr indent="0" lvl="0" marL="457200" rtl="0" algn="l">
              <a:lnSpc>
                <a:spcPct val="115000"/>
              </a:lnSpc>
              <a:spcBef>
                <a:spcPts val="1200"/>
              </a:spcBef>
              <a:spcAft>
                <a:spcPts val="0"/>
              </a:spcAft>
              <a:buNone/>
            </a:pPr>
            <a:r>
              <a:t/>
            </a:r>
            <a:endParaRPr>
              <a:latin typeface="Georgia"/>
              <a:ea typeface="Georgia"/>
              <a:cs typeface="Georgia"/>
              <a:sym typeface="Georgia"/>
            </a:endParaRPr>
          </a:p>
          <a:p>
            <a:pPr indent="0" lvl="0" marL="0" rtl="0" algn="l">
              <a:lnSpc>
                <a:spcPct val="107000"/>
              </a:lnSpc>
              <a:spcBef>
                <a:spcPts val="1200"/>
              </a:spcBef>
              <a:spcAft>
                <a:spcPts val="0"/>
              </a:spcAft>
              <a:buNone/>
            </a:pPr>
            <a:r>
              <a:rPr lang="en-US" sz="2200">
                <a:solidFill>
                  <a:schemeClr val="dk1"/>
                </a:solidFill>
                <a:latin typeface="Georgia"/>
                <a:ea typeface="Georgia"/>
                <a:cs typeface="Georgia"/>
                <a:sym typeface="Georgia"/>
              </a:rPr>
              <a:t>Less than $1000 </a:t>
            </a:r>
            <a:r>
              <a:rPr b="1" lang="en-US" sz="2200">
                <a:solidFill>
                  <a:schemeClr val="dk1"/>
                </a:solidFill>
                <a:latin typeface="Georgia"/>
                <a:ea typeface="Georgia"/>
                <a:cs typeface="Georgia"/>
                <a:sym typeface="Georgia"/>
              </a:rPr>
              <a:t>(confirmed)</a:t>
            </a:r>
            <a:endParaRPr b="1" sz="2200">
              <a:solidFill>
                <a:schemeClr val="dk1"/>
              </a:solidFill>
              <a:latin typeface="Georgia"/>
              <a:ea typeface="Georgia"/>
              <a:cs typeface="Georgia"/>
              <a:sym typeface="Georgia"/>
            </a:endParaRPr>
          </a:p>
        </p:txBody>
      </p:sp>
      <p:pic>
        <p:nvPicPr>
          <p:cNvPr id="1036" name="Google Shape;1036;g1252372091c_0_32"/>
          <p:cNvPicPr preferRelativeResize="0"/>
          <p:nvPr/>
        </p:nvPicPr>
        <p:blipFill>
          <a:blip r:embed="rId4">
            <a:alphaModFix/>
          </a:blip>
          <a:stretch>
            <a:fillRect/>
          </a:stretch>
        </p:blipFill>
        <p:spPr>
          <a:xfrm>
            <a:off x="3281350" y="2209775"/>
            <a:ext cx="2028825" cy="3143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252372091c_0_49"/>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Antennas Comparison</a:t>
            </a:r>
            <a:endParaRPr/>
          </a:p>
        </p:txBody>
      </p:sp>
      <p:graphicFrame>
        <p:nvGraphicFramePr>
          <p:cNvPr id="1042" name="Google Shape;1042;g1252372091c_0_49"/>
          <p:cNvGraphicFramePr/>
          <p:nvPr/>
        </p:nvGraphicFramePr>
        <p:xfrm>
          <a:off x="1426663" y="1145789"/>
          <a:ext cx="3000000" cy="3000000"/>
        </p:xfrm>
        <a:graphic>
          <a:graphicData uri="http://schemas.openxmlformats.org/drawingml/2006/table">
            <a:tbl>
              <a:tblPr bandRow="1" firstCol="1" firstRow="1">
                <a:noFill/>
                <a:tableStyleId>{5BD3CA4C-5A90-4061-AF3F-8BCDBD6942A9}</a:tableStyleId>
              </a:tblPr>
              <a:tblGrid>
                <a:gridCol w="1589450"/>
                <a:gridCol w="1603725"/>
                <a:gridCol w="1575175"/>
                <a:gridCol w="1589450"/>
                <a:gridCol w="1590450"/>
                <a:gridCol w="1590450"/>
              </a:tblGrid>
              <a:tr h="875300">
                <a:tc>
                  <a:txBody>
                    <a:bodyPr/>
                    <a:lstStyle/>
                    <a:p>
                      <a:pPr indent="0" lvl="0" marL="0" marR="0" rtl="0" algn="l">
                        <a:lnSpc>
                          <a:spcPct val="107000"/>
                        </a:lnSpc>
                        <a:spcBef>
                          <a:spcPts val="0"/>
                        </a:spcBef>
                        <a:spcAft>
                          <a:spcPts val="0"/>
                        </a:spcAft>
                        <a:buNone/>
                      </a:pPr>
                      <a:r>
                        <a:rPr lang="en-US" sz="1700"/>
                        <a:t>Antenna Group</a:t>
                      </a:r>
                      <a:endParaRPr sz="17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Model</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600"/>
                        <a:t>Manufacturer</a:t>
                      </a:r>
                      <a:endParaRPr sz="16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Number Needed</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Unit Price</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Power Requirement</a:t>
                      </a:r>
                      <a:endParaRPr sz="1800">
                        <a:latin typeface="Calibri"/>
                        <a:ea typeface="Calibri"/>
                        <a:cs typeface="Calibri"/>
                        <a:sym typeface="Calibri"/>
                      </a:endParaRPr>
                    </a:p>
                  </a:txBody>
                  <a:tcPr marT="0" marB="0" marR="68575" marL="68575"/>
                </a:tc>
              </a:tr>
              <a:tr h="635950">
                <a:tc>
                  <a:txBody>
                    <a:bodyPr/>
                    <a:lstStyle/>
                    <a:p>
                      <a:pPr indent="0" lvl="0" marL="0" marR="0" rtl="0" algn="l">
                        <a:lnSpc>
                          <a:spcPct val="107000"/>
                        </a:lnSpc>
                        <a:spcBef>
                          <a:spcPts val="0"/>
                        </a:spcBef>
                        <a:spcAft>
                          <a:spcPts val="0"/>
                        </a:spcAft>
                        <a:buNone/>
                      </a:pPr>
                      <a:r>
                        <a:rPr lang="en-US" sz="1700"/>
                        <a:t>Rubber Ducky</a:t>
                      </a:r>
                      <a:endParaRPr sz="17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600"/>
                        <a:t>MHS031100</a:t>
                      </a:r>
                      <a:endParaRPr sz="16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600"/>
                        <a:t>Microhard Systems Inc</a:t>
                      </a:r>
                      <a:endParaRPr sz="16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TBC</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1W</a:t>
                      </a:r>
                      <a:endParaRPr sz="1800">
                        <a:latin typeface="Calibri"/>
                        <a:ea typeface="Calibri"/>
                        <a:cs typeface="Calibri"/>
                        <a:sym typeface="Calibri"/>
                      </a:endParaRPr>
                    </a:p>
                  </a:txBody>
                  <a:tcPr marT="0" marB="0" marR="68575" marL="68575"/>
                </a:tc>
              </a:tr>
              <a:tr h="764275">
                <a:tc>
                  <a:txBody>
                    <a:bodyPr/>
                    <a:lstStyle/>
                    <a:p>
                      <a:pPr indent="0" lvl="0" marL="0" marR="0" rtl="0" algn="l">
                        <a:lnSpc>
                          <a:spcPct val="107000"/>
                        </a:lnSpc>
                        <a:spcBef>
                          <a:spcPts val="0"/>
                        </a:spcBef>
                        <a:spcAft>
                          <a:spcPts val="0"/>
                        </a:spcAft>
                        <a:buNone/>
                      </a:pPr>
                      <a:r>
                        <a:rPr lang="en-US" sz="1700"/>
                        <a:t>Transit Antennas </a:t>
                      </a:r>
                      <a:endParaRPr sz="17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600"/>
                        <a:t>MHS031270</a:t>
                      </a:r>
                      <a:endParaRPr sz="16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None/>
                      </a:pPr>
                      <a:r>
                        <a:rPr lang="en-US" sz="1600"/>
                        <a:t>Microhard Systems Inc</a:t>
                      </a:r>
                      <a:endParaRPr sz="16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TBC</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0.398W</a:t>
                      </a:r>
                      <a:endParaRPr sz="1800">
                        <a:latin typeface="Calibri"/>
                        <a:ea typeface="Calibri"/>
                        <a:cs typeface="Calibri"/>
                        <a:sym typeface="Calibri"/>
                      </a:endParaRPr>
                    </a:p>
                  </a:txBody>
                  <a:tcPr marT="0" marB="0" marR="68575" marL="68575"/>
                </a:tc>
              </a:tr>
              <a:tr h="928325">
                <a:tc>
                  <a:txBody>
                    <a:bodyPr/>
                    <a:lstStyle/>
                    <a:p>
                      <a:pPr indent="0" lvl="0" marL="0" marR="0" rtl="0" algn="l">
                        <a:lnSpc>
                          <a:spcPct val="107000"/>
                        </a:lnSpc>
                        <a:spcBef>
                          <a:spcPts val="0"/>
                        </a:spcBef>
                        <a:spcAft>
                          <a:spcPts val="0"/>
                        </a:spcAft>
                        <a:buNone/>
                      </a:pPr>
                      <a:r>
                        <a:rPr lang="en-US" sz="1700"/>
                        <a:t>Patch Antennas</a:t>
                      </a:r>
                      <a:endParaRPr sz="17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MHS034200</a:t>
                      </a:r>
                      <a:endParaRPr sz="1800"/>
                    </a:p>
                    <a:p>
                      <a:pPr indent="0" lvl="0" marL="0" marR="0" rtl="0" algn="l">
                        <a:lnSpc>
                          <a:spcPct val="107000"/>
                        </a:lnSpc>
                        <a:spcBef>
                          <a:spcPts val="0"/>
                        </a:spcBef>
                        <a:spcAft>
                          <a:spcPts val="0"/>
                        </a:spcAft>
                        <a:buNone/>
                      </a:pPr>
                      <a:r>
                        <a:t/>
                      </a:r>
                      <a:endParaRPr sz="1600"/>
                    </a:p>
                    <a:p>
                      <a:pPr indent="0" lvl="0" marL="0" marR="0" rtl="0" algn="l">
                        <a:lnSpc>
                          <a:spcPct val="107000"/>
                        </a:lnSpc>
                        <a:spcBef>
                          <a:spcPts val="0"/>
                        </a:spcBef>
                        <a:spcAft>
                          <a:spcPts val="0"/>
                        </a:spcAft>
                        <a:buNone/>
                      </a:pPr>
                      <a:r>
                        <a:rPr b="1" lang="en-US" sz="1800"/>
                        <a:t>ISM</a:t>
                      </a:r>
                      <a:endParaRPr b="1" sz="1800"/>
                    </a:p>
                  </a:txBody>
                  <a:tcPr marT="0" marB="0" marR="68575" marL="68575"/>
                </a:tc>
                <a:tc>
                  <a:txBody>
                    <a:bodyPr/>
                    <a:lstStyle/>
                    <a:p>
                      <a:pPr indent="0" lvl="0" marL="0" rtl="0" algn="l">
                        <a:lnSpc>
                          <a:spcPct val="107000"/>
                        </a:lnSpc>
                        <a:spcBef>
                          <a:spcPts val="0"/>
                        </a:spcBef>
                        <a:spcAft>
                          <a:spcPts val="0"/>
                        </a:spcAft>
                        <a:buNone/>
                      </a:pPr>
                      <a:r>
                        <a:rPr lang="en-US" sz="1800"/>
                        <a:t>Microhard Systems Inc</a:t>
                      </a:r>
                      <a:endParaRPr sz="1800"/>
                    </a:p>
                    <a:p>
                      <a:pPr indent="0" lvl="0" marL="0" rtl="0" algn="l">
                        <a:lnSpc>
                          <a:spcPct val="107000"/>
                        </a:lnSpc>
                        <a:spcBef>
                          <a:spcPts val="0"/>
                        </a:spcBef>
                        <a:spcAft>
                          <a:spcPts val="0"/>
                        </a:spcAft>
                        <a:buNone/>
                      </a:pPr>
                      <a:r>
                        <a:rPr b="1" lang="en-US" sz="1800"/>
                        <a:t>Endurosat</a:t>
                      </a:r>
                      <a:endParaRPr b="1" sz="1800"/>
                    </a:p>
                    <a:p>
                      <a:pPr indent="0" lvl="0" marL="0" rtl="0" algn="l">
                        <a:lnSpc>
                          <a:spcPct val="107000"/>
                        </a:lnSpc>
                        <a:spcBef>
                          <a:spcPts val="0"/>
                        </a:spcBef>
                        <a:spcAft>
                          <a:spcPts val="0"/>
                        </a:spcAft>
                        <a:buNone/>
                      </a:pPr>
                      <a:r>
                        <a:t/>
                      </a:r>
                      <a:endParaRPr sz="1600"/>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p>
                    <a:p>
                      <a:pPr indent="0" lvl="0" marL="0" marR="0" rtl="0" algn="l">
                        <a:lnSpc>
                          <a:spcPct val="107000"/>
                        </a:lnSpc>
                        <a:spcBef>
                          <a:spcPts val="0"/>
                        </a:spcBef>
                        <a:spcAft>
                          <a:spcPts val="0"/>
                        </a:spcAft>
                        <a:buNone/>
                      </a:pPr>
                      <a:r>
                        <a:t/>
                      </a:r>
                      <a:endParaRPr sz="1800"/>
                    </a:p>
                    <a:p>
                      <a:pPr indent="0" lvl="0" marL="0" marR="0" rtl="0" algn="l">
                        <a:lnSpc>
                          <a:spcPct val="107000"/>
                        </a:lnSpc>
                        <a:spcBef>
                          <a:spcPts val="0"/>
                        </a:spcBef>
                        <a:spcAft>
                          <a:spcPts val="0"/>
                        </a:spcAft>
                        <a:buNone/>
                      </a:pPr>
                      <a:r>
                        <a:rPr b="1" lang="en-US" sz="1800"/>
                        <a:t>1</a:t>
                      </a:r>
                      <a:endParaRPr b="1" sz="1800"/>
                    </a:p>
                  </a:txBody>
                  <a:tcPr marT="0" marB="0" marR="68575" marL="68575"/>
                </a:tc>
                <a:tc>
                  <a:txBody>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TBC</a:t>
                      </a:r>
                      <a:endParaRPr sz="1800">
                        <a:latin typeface="Calibri"/>
                        <a:ea typeface="Calibri"/>
                        <a:cs typeface="Calibri"/>
                        <a:sym typeface="Calibri"/>
                      </a:endParaRPr>
                    </a:p>
                    <a:p>
                      <a:pPr indent="0" lvl="0" marL="0" marR="0" rtl="0" algn="l">
                        <a:lnSpc>
                          <a:spcPct val="107000"/>
                        </a:lnSpc>
                        <a:spcBef>
                          <a:spcPts val="0"/>
                        </a:spcBef>
                        <a:spcAft>
                          <a:spcPts val="0"/>
                        </a:spcAft>
                        <a:buNone/>
                      </a:pPr>
                      <a:r>
                        <a:t/>
                      </a:r>
                      <a:endParaRPr sz="1800">
                        <a:latin typeface="Calibri"/>
                        <a:ea typeface="Calibri"/>
                        <a:cs typeface="Calibri"/>
                        <a:sym typeface="Calibri"/>
                      </a:endParaRPr>
                    </a:p>
                    <a:p>
                      <a:pPr indent="0" lvl="0" marL="0" marR="0" rtl="0" algn="l">
                        <a:lnSpc>
                          <a:spcPct val="107000"/>
                        </a:lnSpc>
                        <a:spcBef>
                          <a:spcPts val="0"/>
                        </a:spcBef>
                        <a:spcAft>
                          <a:spcPts val="0"/>
                        </a:spcAft>
                        <a:buNone/>
                      </a:pPr>
                      <a:r>
                        <a:rPr b="1" lang="en-US" sz="1800">
                          <a:latin typeface="Calibri"/>
                          <a:ea typeface="Calibri"/>
                          <a:cs typeface="Calibri"/>
                          <a:sym typeface="Calibri"/>
                        </a:rPr>
                        <a:t>$3600</a:t>
                      </a:r>
                      <a:endParaRPr b="1"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0.2W</a:t>
                      </a:r>
                      <a:endParaRPr sz="1800"/>
                    </a:p>
                    <a:p>
                      <a:pPr indent="0" lvl="0" marL="0" marR="0" rtl="0" algn="l">
                        <a:lnSpc>
                          <a:spcPct val="107000"/>
                        </a:lnSpc>
                        <a:spcBef>
                          <a:spcPts val="0"/>
                        </a:spcBef>
                        <a:spcAft>
                          <a:spcPts val="0"/>
                        </a:spcAft>
                        <a:buNone/>
                      </a:pPr>
                      <a:r>
                        <a:t/>
                      </a:r>
                      <a:endParaRPr sz="1800"/>
                    </a:p>
                    <a:p>
                      <a:pPr indent="0" lvl="0" marL="0" marR="0" rtl="0" algn="l">
                        <a:lnSpc>
                          <a:spcPct val="107000"/>
                        </a:lnSpc>
                        <a:spcBef>
                          <a:spcPts val="0"/>
                        </a:spcBef>
                        <a:spcAft>
                          <a:spcPts val="0"/>
                        </a:spcAft>
                        <a:buNone/>
                      </a:pPr>
                      <a:r>
                        <a:rPr b="1" lang="en-US" sz="1800"/>
                        <a:t>&lt;4W</a:t>
                      </a:r>
                      <a:endParaRPr b="1" sz="1800"/>
                    </a:p>
                  </a:txBody>
                  <a:tcPr marT="0" marB="0" marR="68575" marL="68575"/>
                </a:tc>
              </a:tr>
              <a:tr h="928325">
                <a:tc>
                  <a:txBody>
                    <a:bodyPr/>
                    <a:lstStyle/>
                    <a:p>
                      <a:pPr indent="0" lvl="0" marL="0" marR="0" rtl="0" algn="l">
                        <a:lnSpc>
                          <a:spcPct val="107000"/>
                        </a:lnSpc>
                        <a:spcBef>
                          <a:spcPts val="0"/>
                        </a:spcBef>
                        <a:spcAft>
                          <a:spcPts val="0"/>
                        </a:spcAft>
                        <a:buNone/>
                      </a:pPr>
                      <a:r>
                        <a:rPr lang="en-US" sz="1700"/>
                        <a:t>Yagi Antennas </a:t>
                      </a:r>
                      <a:endParaRPr sz="17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600"/>
                        <a:t>MHS034100</a:t>
                      </a:r>
                      <a:endParaRPr sz="16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None/>
                      </a:pPr>
                      <a:r>
                        <a:rPr lang="en-US" sz="1600"/>
                        <a:t>Microhard Systems Inc</a:t>
                      </a:r>
                      <a:endParaRPr sz="16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p>
                    <a:p>
                      <a:pPr indent="0" lvl="0" marL="0" marR="0" rtl="0" algn="l">
                        <a:lnSpc>
                          <a:spcPct val="107000"/>
                        </a:lnSpc>
                        <a:spcBef>
                          <a:spcPts val="0"/>
                        </a:spcBef>
                        <a:spcAft>
                          <a:spcPts val="0"/>
                        </a:spcAft>
                        <a:buNone/>
                      </a:pPr>
                      <a:r>
                        <a:t/>
                      </a:r>
                      <a:endParaRPr sz="1800"/>
                    </a:p>
                  </a:txBody>
                  <a:tcPr marT="0" marB="0" marR="68575" marL="68575"/>
                </a:tc>
                <a:tc>
                  <a:txBody>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TBC</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None/>
                      </a:pPr>
                      <a:r>
                        <a:rPr lang="en-US" sz="1800"/>
                        <a:t>0.398W</a:t>
                      </a:r>
                      <a:endParaRPr sz="1800">
                        <a:latin typeface="Calibri"/>
                        <a:ea typeface="Calibri"/>
                        <a:cs typeface="Calibri"/>
                        <a:sym typeface="Calibri"/>
                      </a:endParaRPr>
                    </a:p>
                    <a:p>
                      <a:pPr indent="0" lvl="0" marL="0" marR="0" rtl="0" algn="l">
                        <a:lnSpc>
                          <a:spcPct val="107000"/>
                        </a:lnSpc>
                        <a:spcBef>
                          <a:spcPts val="0"/>
                        </a:spcBef>
                        <a:spcAft>
                          <a:spcPts val="0"/>
                        </a:spcAft>
                        <a:buNone/>
                      </a:pPr>
                      <a:r>
                        <a:t/>
                      </a:r>
                      <a:endParaRPr sz="1800"/>
                    </a:p>
                  </a:txBody>
                  <a:tcPr marT="0" marB="0" marR="68575" marL="68575"/>
                </a:tc>
              </a:tr>
              <a:tr h="928325">
                <a:tc>
                  <a:txBody>
                    <a:bodyPr/>
                    <a:lstStyle/>
                    <a:p>
                      <a:pPr indent="0" lvl="0" marL="0" marR="0" rtl="0" algn="l">
                        <a:lnSpc>
                          <a:spcPct val="107000"/>
                        </a:lnSpc>
                        <a:spcBef>
                          <a:spcPts val="0"/>
                        </a:spcBef>
                        <a:spcAft>
                          <a:spcPts val="0"/>
                        </a:spcAft>
                        <a:buNone/>
                      </a:pPr>
                      <a:r>
                        <a:rPr lang="en-US" sz="1700"/>
                        <a:t>Omni Directional</a:t>
                      </a:r>
                      <a:endParaRPr sz="1700"/>
                    </a:p>
                  </a:txBody>
                  <a:tcPr marT="0" marB="0" marR="68575" marL="68575"/>
                </a:tc>
                <a:tc>
                  <a:txBody>
                    <a:bodyPr/>
                    <a:lstStyle/>
                    <a:p>
                      <a:pPr indent="0" lvl="0" marL="0" marR="0" rtl="0" algn="l">
                        <a:lnSpc>
                          <a:spcPct val="107000"/>
                        </a:lnSpc>
                        <a:spcBef>
                          <a:spcPts val="0"/>
                        </a:spcBef>
                        <a:spcAft>
                          <a:spcPts val="0"/>
                        </a:spcAft>
                        <a:buNone/>
                      </a:pPr>
                      <a:r>
                        <a:rPr lang="en-US" sz="1600"/>
                        <a:t>MHS031260</a:t>
                      </a:r>
                      <a:endParaRPr sz="1600"/>
                    </a:p>
                  </a:txBody>
                  <a:tcPr marT="0" marB="0" marR="68575" marL="68575"/>
                </a:tc>
                <a:tc>
                  <a:txBody>
                    <a:bodyPr/>
                    <a:lstStyle/>
                    <a:p>
                      <a:pPr indent="0" lvl="0" marL="0" rtl="0" algn="l">
                        <a:lnSpc>
                          <a:spcPct val="107000"/>
                        </a:lnSpc>
                        <a:spcBef>
                          <a:spcPts val="0"/>
                        </a:spcBef>
                        <a:spcAft>
                          <a:spcPts val="0"/>
                        </a:spcAft>
                        <a:buNone/>
                      </a:pPr>
                      <a:r>
                        <a:rPr lang="en-US" sz="1600"/>
                        <a:t>Microhard Systems Inc</a:t>
                      </a:r>
                      <a:endParaRPr sz="1600"/>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p>
                  </a:txBody>
                  <a:tcPr marT="0" marB="0" marR="68575" marL="68575"/>
                </a:tc>
                <a:tc>
                  <a:txBody>
                    <a:bodyPr/>
                    <a:lstStyle/>
                    <a:p>
                      <a:pPr indent="0" lvl="0" marL="0" marR="0" rtl="0" algn="l">
                        <a:lnSpc>
                          <a:spcPct val="107000"/>
                        </a:lnSpc>
                        <a:spcBef>
                          <a:spcPts val="0"/>
                        </a:spcBef>
                        <a:spcAft>
                          <a:spcPts val="0"/>
                        </a:spcAft>
                        <a:buNone/>
                      </a:pPr>
                      <a:r>
                        <a:rPr lang="en-US" sz="1800"/>
                        <a:t>TBC</a:t>
                      </a:r>
                      <a:endParaRPr sz="1800"/>
                    </a:p>
                  </a:txBody>
                  <a:tcPr marT="0" marB="0" marR="68575" marL="68575"/>
                </a:tc>
                <a:tc>
                  <a:txBody>
                    <a:bodyPr/>
                    <a:lstStyle/>
                    <a:p>
                      <a:pPr indent="0" lvl="0" marL="0" marR="0" rtl="0" algn="l">
                        <a:lnSpc>
                          <a:spcPct val="107000"/>
                        </a:lnSpc>
                        <a:spcBef>
                          <a:spcPts val="0"/>
                        </a:spcBef>
                        <a:spcAft>
                          <a:spcPts val="0"/>
                        </a:spcAft>
                        <a:buNone/>
                      </a:pPr>
                      <a:r>
                        <a:rPr lang="en-US" sz="1800"/>
                        <a:t>1W</a:t>
                      </a:r>
                      <a:endParaRPr sz="1800"/>
                    </a:p>
                  </a:txBody>
                  <a:tcPr marT="0" marB="0" marR="68575" marL="6857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12543c7f0bd_13_115"/>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COMMS BOM</a:t>
            </a:r>
            <a:endParaRPr/>
          </a:p>
        </p:txBody>
      </p:sp>
      <p:graphicFrame>
        <p:nvGraphicFramePr>
          <p:cNvPr id="1048" name="Google Shape;1048;g12543c7f0bd_13_115"/>
          <p:cNvGraphicFramePr/>
          <p:nvPr/>
        </p:nvGraphicFramePr>
        <p:xfrm>
          <a:off x="1612388" y="1245789"/>
          <a:ext cx="3000000" cy="3000000"/>
        </p:xfrm>
        <a:graphic>
          <a:graphicData uri="http://schemas.openxmlformats.org/drawingml/2006/table">
            <a:tbl>
              <a:tblPr bandRow="1" firstCol="1" firstRow="1">
                <a:noFill/>
                <a:tableStyleId>{5BD3CA4C-5A90-4061-AF3F-8BCDBD6942A9}</a:tableStyleId>
              </a:tblPr>
              <a:tblGrid>
                <a:gridCol w="1759725"/>
                <a:gridCol w="1743925"/>
                <a:gridCol w="1759725"/>
                <a:gridCol w="1760850"/>
                <a:gridCol w="1760850"/>
              </a:tblGrid>
              <a:tr h="875300">
                <a:tc>
                  <a:txBody>
                    <a:bodyPr/>
                    <a:lstStyle/>
                    <a:p>
                      <a:pPr indent="0" lvl="0" marL="0" marR="0" rtl="0" algn="l">
                        <a:lnSpc>
                          <a:spcPct val="107000"/>
                        </a:lnSpc>
                        <a:spcBef>
                          <a:spcPts val="0"/>
                        </a:spcBef>
                        <a:spcAft>
                          <a:spcPts val="0"/>
                        </a:spcAft>
                        <a:buNone/>
                      </a:pPr>
                      <a:r>
                        <a:rPr lang="en-US" sz="2000"/>
                        <a:t>Component</a:t>
                      </a:r>
                      <a:endParaRPr sz="20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2000"/>
                        <a:t>Description</a:t>
                      </a:r>
                      <a:endParaRPr sz="20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2000"/>
                        <a:t>Quantity </a:t>
                      </a:r>
                      <a:r>
                        <a:rPr lang="en-US" sz="2000"/>
                        <a:t>Needed</a:t>
                      </a:r>
                      <a:endParaRPr sz="20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2000"/>
                        <a:t>Unit Price</a:t>
                      </a:r>
                      <a:endParaRPr sz="20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2000"/>
                        <a:t>Total</a:t>
                      </a:r>
                      <a:endParaRPr sz="2000">
                        <a:latin typeface="Calibri"/>
                        <a:ea typeface="Calibri"/>
                        <a:cs typeface="Calibri"/>
                        <a:sym typeface="Calibri"/>
                      </a:endParaRPr>
                    </a:p>
                  </a:txBody>
                  <a:tcPr marT="0" marB="0" marR="68575" marL="68575"/>
                </a:tc>
              </a:tr>
              <a:tr h="635950">
                <a:tc>
                  <a:txBody>
                    <a:bodyPr/>
                    <a:lstStyle/>
                    <a:p>
                      <a:pPr indent="0" lvl="0" marL="0" marR="0" rtl="0" algn="l">
                        <a:lnSpc>
                          <a:spcPct val="107000"/>
                        </a:lnSpc>
                        <a:spcBef>
                          <a:spcPts val="0"/>
                        </a:spcBef>
                        <a:spcAft>
                          <a:spcPts val="0"/>
                        </a:spcAft>
                        <a:buNone/>
                      </a:pPr>
                      <a:r>
                        <a:rPr lang="en-US" sz="1900"/>
                        <a:t>STM32</a:t>
                      </a:r>
                      <a:endParaRPr sz="19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900"/>
                        <a:t>MCU</a:t>
                      </a:r>
                      <a:endParaRPr sz="19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900"/>
                        <a:t>1</a:t>
                      </a:r>
                      <a:endParaRPr sz="19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900">
                          <a:latin typeface="Calibri"/>
                          <a:ea typeface="Calibri"/>
                          <a:cs typeface="Calibri"/>
                          <a:sym typeface="Calibri"/>
                        </a:rPr>
                        <a:t>$44.89</a:t>
                      </a:r>
                      <a:endParaRPr sz="19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Clr>
                          <a:schemeClr val="dk1"/>
                        </a:buClr>
                        <a:buFont typeface="Arial"/>
                        <a:buNone/>
                      </a:pPr>
                      <a:r>
                        <a:rPr lang="en-US" sz="1900">
                          <a:latin typeface="Calibri"/>
                          <a:ea typeface="Calibri"/>
                          <a:cs typeface="Calibri"/>
                          <a:sym typeface="Calibri"/>
                        </a:rPr>
                        <a:t>$44.89</a:t>
                      </a:r>
                      <a:endParaRPr sz="1900">
                        <a:latin typeface="Calibri"/>
                        <a:ea typeface="Calibri"/>
                        <a:cs typeface="Calibri"/>
                        <a:sym typeface="Calibri"/>
                      </a:endParaRPr>
                    </a:p>
                  </a:txBody>
                  <a:tcPr marT="0" marB="0" marR="68575" marL="68575"/>
                </a:tc>
              </a:tr>
              <a:tr h="764275">
                <a:tc>
                  <a:txBody>
                    <a:bodyPr/>
                    <a:lstStyle/>
                    <a:p>
                      <a:pPr indent="0" lvl="0" marL="0" marR="0" rtl="0" algn="l">
                        <a:lnSpc>
                          <a:spcPct val="107000"/>
                        </a:lnSpc>
                        <a:spcBef>
                          <a:spcPts val="0"/>
                        </a:spcBef>
                        <a:spcAft>
                          <a:spcPts val="0"/>
                        </a:spcAft>
                        <a:buNone/>
                      </a:pPr>
                      <a:r>
                        <a:rPr lang="en-US" sz="1800"/>
                        <a:t>Antenna</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None/>
                      </a:pPr>
                      <a:r>
                        <a:rPr lang="en-US" sz="1800"/>
                        <a:t>Patch Antenna</a:t>
                      </a:r>
                      <a:endParaRPr sz="180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Clr>
                          <a:schemeClr val="dk1"/>
                        </a:buClr>
                        <a:buFont typeface="Arial"/>
                        <a:buNone/>
                      </a:pPr>
                      <a:r>
                        <a:rPr lang="en-US" sz="1800">
                          <a:latin typeface="Calibri"/>
                          <a:ea typeface="Calibri"/>
                          <a:cs typeface="Calibri"/>
                          <a:sym typeface="Calibri"/>
                        </a:rPr>
                        <a:t>$3600</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Clr>
                          <a:schemeClr val="dk1"/>
                        </a:buClr>
                        <a:buFont typeface="Arial"/>
                        <a:buNone/>
                      </a:pPr>
                      <a:r>
                        <a:rPr lang="en-US" sz="1800">
                          <a:latin typeface="Calibri"/>
                          <a:ea typeface="Calibri"/>
                          <a:cs typeface="Calibri"/>
                          <a:sym typeface="Calibri"/>
                        </a:rPr>
                        <a:t>$3600</a:t>
                      </a:r>
                      <a:endParaRPr sz="1800">
                        <a:latin typeface="Calibri"/>
                        <a:ea typeface="Calibri"/>
                        <a:cs typeface="Calibri"/>
                        <a:sym typeface="Calibri"/>
                      </a:endParaRPr>
                    </a:p>
                  </a:txBody>
                  <a:tcPr marT="0" marB="0" marR="68575" marL="68575"/>
                </a:tc>
              </a:tr>
              <a:tr h="928325">
                <a:tc>
                  <a:txBody>
                    <a:bodyPr/>
                    <a:lstStyle/>
                    <a:p>
                      <a:pPr indent="0" lvl="0" marL="0" marR="0" rtl="0" algn="l">
                        <a:lnSpc>
                          <a:spcPct val="107000"/>
                        </a:lnSpc>
                        <a:spcBef>
                          <a:spcPts val="0"/>
                        </a:spcBef>
                        <a:spcAft>
                          <a:spcPts val="0"/>
                        </a:spcAft>
                        <a:buNone/>
                      </a:pPr>
                      <a:r>
                        <a:rPr lang="en-US" sz="1800"/>
                        <a:t>MHX2420</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None/>
                      </a:pPr>
                      <a:r>
                        <a:rPr lang="en-US" sz="1800"/>
                        <a:t>S-BAND Transceiver</a:t>
                      </a:r>
                      <a:endParaRPr sz="1800"/>
                    </a:p>
                  </a:txBody>
                  <a:tcPr marT="0" marB="0" marR="68575" marL="68575"/>
                </a:tc>
                <a:tc>
                  <a:txBody>
                    <a:bodyPr/>
                    <a:lstStyle/>
                    <a:p>
                      <a:pPr indent="0" lvl="0" marL="0" marR="0" rtl="0" algn="l">
                        <a:lnSpc>
                          <a:spcPct val="107000"/>
                        </a:lnSpc>
                        <a:spcBef>
                          <a:spcPts val="0"/>
                        </a:spcBef>
                        <a:spcAft>
                          <a:spcPts val="0"/>
                        </a:spcAft>
                        <a:buNone/>
                      </a:pPr>
                      <a:r>
                        <a:rPr lang="en-US" sz="1800"/>
                        <a:t>1</a:t>
                      </a:r>
                      <a:endParaRPr sz="1800"/>
                    </a:p>
                    <a:p>
                      <a:pPr indent="0" lvl="0" marL="0" marR="0" rtl="0" algn="l">
                        <a:lnSpc>
                          <a:spcPct val="107000"/>
                        </a:lnSpc>
                        <a:spcBef>
                          <a:spcPts val="0"/>
                        </a:spcBef>
                        <a:spcAft>
                          <a:spcPts val="0"/>
                        </a:spcAft>
                        <a:buNone/>
                      </a:pPr>
                      <a:r>
                        <a:t/>
                      </a:r>
                      <a:endParaRPr sz="1800"/>
                    </a:p>
                  </a:txBody>
                  <a:tcPr marT="0" marB="0" marR="68575" marL="68575"/>
                </a:tc>
                <a:tc>
                  <a:txBody>
                    <a:bodyPr/>
                    <a:lstStyle/>
                    <a:p>
                      <a:pPr indent="0" lvl="0" marL="0" marR="0" rtl="0" algn="l">
                        <a:lnSpc>
                          <a:spcPct val="107000"/>
                        </a:lnSpc>
                        <a:spcBef>
                          <a:spcPts val="0"/>
                        </a:spcBef>
                        <a:spcAft>
                          <a:spcPts val="0"/>
                        </a:spcAft>
                        <a:buNone/>
                      </a:pPr>
                      <a:r>
                        <a:rPr lang="en-US" sz="1800">
                          <a:latin typeface="Calibri"/>
                          <a:ea typeface="Calibri"/>
                          <a:cs typeface="Calibri"/>
                          <a:sym typeface="Calibri"/>
                        </a:rPr>
                        <a:t>&lt;$10</a:t>
                      </a:r>
                      <a:r>
                        <a:rPr lang="en-US" sz="1800">
                          <a:latin typeface="Calibri"/>
                          <a:ea typeface="Calibri"/>
                          <a:cs typeface="Calibri"/>
                          <a:sym typeface="Calibri"/>
                        </a:rPr>
                        <a:t>00</a:t>
                      </a:r>
                      <a:endParaRPr sz="1800">
                        <a:latin typeface="Calibri"/>
                        <a:ea typeface="Calibri"/>
                        <a:cs typeface="Calibri"/>
                        <a:sym typeface="Calibri"/>
                      </a:endParaRPr>
                    </a:p>
                  </a:txBody>
                  <a:tcPr marT="0" marB="0" marR="68575" marL="68575"/>
                </a:tc>
                <a:tc>
                  <a:txBody>
                    <a:bodyPr/>
                    <a:lstStyle/>
                    <a:p>
                      <a:pPr indent="0" lvl="0" marL="0" rtl="0" algn="l">
                        <a:lnSpc>
                          <a:spcPct val="107000"/>
                        </a:lnSpc>
                        <a:spcBef>
                          <a:spcPts val="0"/>
                        </a:spcBef>
                        <a:spcAft>
                          <a:spcPts val="0"/>
                        </a:spcAft>
                        <a:buClr>
                          <a:schemeClr val="dk1"/>
                        </a:buClr>
                        <a:buFont typeface="Arial"/>
                        <a:buNone/>
                      </a:pPr>
                      <a:r>
                        <a:rPr lang="en-US" sz="1800">
                          <a:latin typeface="Calibri"/>
                          <a:ea typeface="Calibri"/>
                          <a:cs typeface="Calibri"/>
                          <a:sym typeface="Calibri"/>
                        </a:rPr>
                        <a:t>&lt;$1000</a:t>
                      </a:r>
                      <a:endParaRPr sz="1800"/>
                    </a:p>
                  </a:txBody>
                  <a:tcPr marT="0" marB="0" marR="68575" marL="68575"/>
                </a:tc>
              </a:tr>
            </a:tbl>
          </a:graphicData>
        </a:graphic>
      </p:graphicFrame>
      <p:graphicFrame>
        <p:nvGraphicFramePr>
          <p:cNvPr id="1049" name="Google Shape;1049;g12543c7f0bd_13_115"/>
          <p:cNvGraphicFramePr/>
          <p:nvPr/>
        </p:nvGraphicFramePr>
        <p:xfrm>
          <a:off x="1612400" y="4795825"/>
          <a:ext cx="3000000" cy="3000000"/>
        </p:xfrm>
        <a:graphic>
          <a:graphicData uri="http://schemas.openxmlformats.org/drawingml/2006/table">
            <a:tbl>
              <a:tblPr>
                <a:noFill/>
                <a:tableStyleId>{482C6C27-3742-4F6E-9B70-287B63959325}</a:tableStyleId>
              </a:tblPr>
              <a:tblGrid>
                <a:gridCol w="4392550"/>
                <a:gridCol w="4392550"/>
              </a:tblGrid>
              <a:tr h="666750">
                <a:tc>
                  <a:txBody>
                    <a:bodyPr/>
                    <a:lstStyle/>
                    <a:p>
                      <a:pPr indent="0" lvl="0" marL="0" rtl="0" algn="l">
                        <a:spcBef>
                          <a:spcPts val="0"/>
                        </a:spcBef>
                        <a:spcAft>
                          <a:spcPts val="0"/>
                        </a:spcAft>
                        <a:buNone/>
                      </a:pPr>
                      <a:r>
                        <a:rPr lang="en-US" sz="2200">
                          <a:solidFill>
                            <a:schemeClr val="lt1"/>
                          </a:solidFill>
                          <a:latin typeface="Garamond"/>
                          <a:ea typeface="Garamond"/>
                          <a:cs typeface="Garamond"/>
                          <a:sym typeface="Garamond"/>
                        </a:rPr>
                        <a:t>ESTIMATED GRAND TOTAL</a:t>
                      </a:r>
                      <a:endParaRPr sz="2200">
                        <a:solidFill>
                          <a:schemeClr val="lt1"/>
                        </a:solidFill>
                        <a:latin typeface="Garamond"/>
                        <a:ea typeface="Garamond"/>
                        <a:cs typeface="Garamond"/>
                        <a:sym typeface="Garamond"/>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sz="2200">
                          <a:latin typeface="Garamond"/>
                          <a:ea typeface="Garamond"/>
                          <a:cs typeface="Garamond"/>
                          <a:sym typeface="Garamond"/>
                        </a:rPr>
                        <a:t> </a:t>
                      </a:r>
                      <a:r>
                        <a:rPr b="1" lang="en-US" sz="2200">
                          <a:latin typeface="Garamond"/>
                          <a:ea typeface="Garamond"/>
                          <a:cs typeface="Garamond"/>
                          <a:sym typeface="Garamond"/>
                        </a:rPr>
                        <a:t>KES. </a:t>
                      </a:r>
                      <a:r>
                        <a:rPr b="1" lang="en-US" sz="2200">
                          <a:latin typeface="Garamond"/>
                          <a:ea typeface="Garamond"/>
                          <a:cs typeface="Garamond"/>
                          <a:sym typeface="Garamond"/>
                        </a:rPr>
                        <a:t>464,500</a:t>
                      </a:r>
                      <a:endParaRPr b="1" sz="2200">
                        <a:latin typeface="Garamond"/>
                        <a:ea typeface="Garamond"/>
                        <a:cs typeface="Garamond"/>
                        <a:sym typeface="Garamond"/>
                      </a:endParaRPr>
                    </a:p>
                  </a:txBody>
                  <a:tcPr marT="91425" marB="91425" marR="91425" marL="91425">
                    <a:lnL cap="flat" cmpd="sng" w="9525">
                      <a:solidFill>
                        <a:schemeClr val="dk2"/>
                      </a:solidFill>
                      <a:prstDash val="solid"/>
                      <a:round/>
                      <a:headEnd len="sm" w="sm" type="none"/>
                      <a:tailEnd len="sm" w="sm" type="none"/>
                    </a:lnL>
                    <a:solidFill>
                      <a:srgbClr val="E8EBF5"/>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37"/>
          <p:cNvSpPr txBox="1"/>
          <p:nvPr>
            <p:ph type="title"/>
          </p:nvPr>
        </p:nvSpPr>
        <p:spPr>
          <a:xfrm>
            <a:off x="-1" y="-26631"/>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Challenges</a:t>
            </a:r>
            <a:endParaRPr/>
          </a:p>
        </p:txBody>
      </p:sp>
      <p:sp>
        <p:nvSpPr>
          <p:cNvPr id="1055" name="Google Shape;1055;p37"/>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56" name="Google Shape;1056;p37"/>
          <p:cNvSpPr txBox="1"/>
          <p:nvPr/>
        </p:nvSpPr>
        <p:spPr>
          <a:xfrm>
            <a:off x="733039" y="1621940"/>
            <a:ext cx="10172700" cy="23274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1000"/>
              </a:spcBef>
              <a:spcAft>
                <a:spcPts val="0"/>
              </a:spcAft>
              <a:buNone/>
            </a:pPr>
            <a:r>
              <a:rPr b="1" lang="en-US" sz="2800">
                <a:solidFill>
                  <a:schemeClr val="dk1"/>
                </a:solidFill>
                <a:latin typeface="Garamond"/>
                <a:ea typeface="Garamond"/>
                <a:cs typeface="Garamond"/>
                <a:sym typeface="Garamond"/>
              </a:rPr>
              <a:t>Component supply uncertainty</a:t>
            </a:r>
            <a:endParaRPr sz="2400">
              <a:solidFill>
                <a:schemeClr val="dk1"/>
              </a:solidFill>
              <a:latin typeface="Garamond"/>
              <a:ea typeface="Garamond"/>
              <a:cs typeface="Garamond"/>
              <a:sym typeface="Garamond"/>
            </a:endParaRPr>
          </a:p>
          <a:p>
            <a:pPr indent="0" lvl="0" marL="457200" marR="0" rtl="0" algn="l">
              <a:spcBef>
                <a:spcPts val="0"/>
              </a:spcBef>
              <a:spcAft>
                <a:spcPts val="0"/>
              </a:spcAft>
              <a:buNone/>
            </a:pPr>
            <a:r>
              <a:t/>
            </a:r>
            <a:endParaRPr sz="2400">
              <a:solidFill>
                <a:schemeClr val="dk1"/>
              </a:solidFill>
              <a:latin typeface="Garamond"/>
              <a:ea typeface="Garamond"/>
              <a:cs typeface="Garamond"/>
              <a:sym typeface="Garamond"/>
            </a:endParaRPr>
          </a:p>
          <a:p>
            <a:pPr indent="-381000" lvl="0" marL="457200" marR="0" rtl="0" algn="l">
              <a:spcBef>
                <a:spcPts val="0"/>
              </a:spcBef>
              <a:spcAft>
                <a:spcPts val="0"/>
              </a:spcAft>
              <a:buClr>
                <a:schemeClr val="dk1"/>
              </a:buClr>
              <a:buSzPts val="2400"/>
              <a:buFont typeface="Garamond"/>
              <a:buChar char="●"/>
            </a:pPr>
            <a:r>
              <a:rPr lang="en-US" sz="2400">
                <a:solidFill>
                  <a:schemeClr val="dk1"/>
                </a:solidFill>
                <a:latin typeface="Garamond"/>
                <a:ea typeface="Garamond"/>
                <a:cs typeface="Garamond"/>
                <a:sym typeface="Garamond"/>
              </a:rPr>
              <a:t>Delayed communication from vendors.</a:t>
            </a:r>
            <a:endParaRPr/>
          </a:p>
          <a:p>
            <a:pPr indent="-381000" lvl="0" marL="457200" marR="0" rtl="0" algn="l">
              <a:spcBef>
                <a:spcPts val="0"/>
              </a:spcBef>
              <a:spcAft>
                <a:spcPts val="0"/>
              </a:spcAft>
              <a:buClr>
                <a:schemeClr val="dk1"/>
              </a:buClr>
              <a:buSzPts val="2400"/>
              <a:buFont typeface="Garamond"/>
              <a:buChar char="●"/>
            </a:pPr>
            <a:r>
              <a:rPr lang="en-US" sz="2400">
                <a:solidFill>
                  <a:schemeClr val="dk1"/>
                </a:solidFill>
                <a:latin typeface="Garamond"/>
                <a:ea typeface="Garamond"/>
                <a:cs typeface="Garamond"/>
                <a:sym typeface="Garamond"/>
              </a:rPr>
              <a:t>Vendors don't display all the information clearly on their sites.</a:t>
            </a:r>
            <a:endParaRPr/>
          </a:p>
          <a:p>
            <a:pPr indent="-381000" lvl="0" marL="457200" marR="0" rtl="0" algn="l">
              <a:spcBef>
                <a:spcPts val="0"/>
              </a:spcBef>
              <a:spcAft>
                <a:spcPts val="0"/>
              </a:spcAft>
              <a:buClr>
                <a:schemeClr val="dk1"/>
              </a:buClr>
              <a:buSzPts val="2400"/>
              <a:buFont typeface="Garamond"/>
              <a:buChar char="●"/>
            </a:pPr>
            <a:r>
              <a:rPr lang="en-US" sz="2400">
                <a:solidFill>
                  <a:schemeClr val="dk1"/>
                </a:solidFill>
                <a:latin typeface="Garamond"/>
                <a:ea typeface="Garamond"/>
                <a:cs typeface="Garamond"/>
                <a:sym typeface="Garamond"/>
              </a:rPr>
              <a:t>High prices from vendors.</a:t>
            </a:r>
            <a:endParaRPr/>
          </a:p>
          <a:p>
            <a:pPr indent="0" lvl="0" marL="0" marR="0" rtl="0" algn="l">
              <a:spcBef>
                <a:spcPts val="0"/>
              </a:spcBef>
              <a:spcAft>
                <a:spcPts val="0"/>
              </a:spcAft>
              <a:buNone/>
            </a:pPr>
            <a:r>
              <a:t/>
            </a:r>
            <a:endParaRPr sz="2400">
              <a:solidFill>
                <a:schemeClr val="dk1"/>
              </a:solidFill>
              <a:latin typeface="Garamond"/>
              <a:ea typeface="Garamond"/>
              <a:cs typeface="Garamond"/>
              <a:sym typeface="Garamo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38"/>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9"/>
          <p:cNvSpPr txBox="1"/>
          <p:nvPr>
            <p:ph type="ctrTitle"/>
          </p:nvPr>
        </p:nvSpPr>
        <p:spPr>
          <a:xfrm>
            <a:off x="904737" y="2818602"/>
            <a:ext cx="10382526" cy="15193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4400"/>
              <a:buFont typeface="Garamond"/>
              <a:buNone/>
            </a:pPr>
            <a:r>
              <a:rPr lang="en-US" sz="4400"/>
              <a:t>Electrical Power Subsystem</a:t>
            </a:r>
            <a:endParaRPr sz="4400"/>
          </a:p>
        </p:txBody>
      </p:sp>
      <p:sp>
        <p:nvSpPr>
          <p:cNvPr id="1067" name="Google Shape;1067;p39"/>
          <p:cNvSpPr txBox="1"/>
          <p:nvPr>
            <p:ph idx="1" type="subTitle"/>
          </p:nvPr>
        </p:nvSpPr>
        <p:spPr>
          <a:xfrm>
            <a:off x="904737" y="4515729"/>
            <a:ext cx="10382526" cy="1107196"/>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chemeClr val="dk1"/>
              </a:buClr>
              <a:buSzPct val="100000"/>
              <a:buNone/>
            </a:pPr>
            <a:r>
              <a:rPr lang="en-US"/>
              <a:t>Presented by:</a:t>
            </a:r>
            <a:endParaRPr/>
          </a:p>
          <a:p>
            <a:pPr indent="0" lvl="0" marL="0" rtl="0" algn="ctr">
              <a:lnSpc>
                <a:spcPct val="90000"/>
              </a:lnSpc>
              <a:spcBef>
                <a:spcPts val="1000"/>
              </a:spcBef>
              <a:spcAft>
                <a:spcPts val="0"/>
              </a:spcAft>
              <a:buClr>
                <a:schemeClr val="dk1"/>
              </a:buClr>
              <a:buSzPct val="100000"/>
              <a:buNone/>
            </a:pPr>
            <a:r>
              <a:rPr lang="en-US"/>
              <a:t>Amos Wanene| Eunice Orenge |Hillary Omondi |Shadrack Kipkemoi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12b20754673_0_13"/>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EPS Functions</a:t>
            </a:r>
            <a:endParaRPr/>
          </a:p>
        </p:txBody>
      </p:sp>
      <p:sp>
        <p:nvSpPr>
          <p:cNvPr id="1073" name="Google Shape;1073;g12b20754673_0_13"/>
          <p:cNvSpPr txBox="1"/>
          <p:nvPr>
            <p:ph idx="1" type="body"/>
          </p:nvPr>
        </p:nvSpPr>
        <p:spPr>
          <a:xfrm>
            <a:off x="170065" y="1143001"/>
            <a:ext cx="11851800" cy="4427700"/>
          </a:xfrm>
          <a:prstGeom prst="rect">
            <a:avLst/>
          </a:prstGeom>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b="1" lang="en-US" sz="2400">
                <a:solidFill>
                  <a:schemeClr val="accent1"/>
                </a:solidFill>
              </a:rPr>
              <a:t>Power Generation</a:t>
            </a:r>
            <a:r>
              <a:rPr lang="en-US" sz="2400"/>
              <a:t>: primarily from solar panels: panel parameters and architecture.</a:t>
            </a:r>
            <a:endParaRPr sz="2400"/>
          </a:p>
          <a:p>
            <a:pPr indent="-381000" lvl="0" marL="457200" rtl="0" algn="l">
              <a:spcBef>
                <a:spcPts val="0"/>
              </a:spcBef>
              <a:spcAft>
                <a:spcPts val="0"/>
              </a:spcAft>
              <a:buSzPts val="2400"/>
              <a:buChar char="●"/>
            </a:pPr>
            <a:r>
              <a:rPr b="1" lang="en-US" sz="2400">
                <a:solidFill>
                  <a:schemeClr val="accent1"/>
                </a:solidFill>
              </a:rPr>
              <a:t>Power Storage</a:t>
            </a:r>
            <a:r>
              <a:rPr b="1" lang="en-US" sz="2400"/>
              <a:t>:</a:t>
            </a:r>
            <a:r>
              <a:rPr lang="en-US" sz="2400"/>
              <a:t> primarily done using battery technology: choice of batteries and configuration.</a:t>
            </a:r>
            <a:endParaRPr sz="2400"/>
          </a:p>
          <a:p>
            <a:pPr indent="-381000" lvl="0" marL="457200" rtl="0" algn="l">
              <a:spcBef>
                <a:spcPts val="0"/>
              </a:spcBef>
              <a:spcAft>
                <a:spcPts val="0"/>
              </a:spcAft>
              <a:buSzPts val="2400"/>
              <a:buChar char="●"/>
            </a:pPr>
            <a:r>
              <a:rPr b="1" lang="en-US" sz="2400">
                <a:solidFill>
                  <a:schemeClr val="accent1"/>
                </a:solidFill>
              </a:rPr>
              <a:t>Power Conditioning</a:t>
            </a:r>
            <a:r>
              <a:rPr lang="en-US" sz="2400"/>
              <a:t> i.e. Regulation and control: Converter sizing and architecture</a:t>
            </a:r>
            <a:endParaRPr sz="2400"/>
          </a:p>
          <a:p>
            <a:pPr indent="-381000" lvl="0" marL="457200" rtl="0" algn="l">
              <a:spcBef>
                <a:spcPts val="0"/>
              </a:spcBef>
              <a:spcAft>
                <a:spcPts val="0"/>
              </a:spcAft>
              <a:buSzPts val="2400"/>
              <a:buChar char="●"/>
            </a:pPr>
            <a:r>
              <a:rPr b="1" lang="en-US" sz="2400">
                <a:solidFill>
                  <a:schemeClr val="accent1"/>
                </a:solidFill>
              </a:rPr>
              <a:t>Power Distribution</a:t>
            </a:r>
            <a:r>
              <a:rPr lang="en-US" sz="2400"/>
              <a:t> to the spacecraft systems. Should support power requirements for average and peak electrical load. </a:t>
            </a:r>
            <a:endParaRPr sz="2400"/>
          </a:p>
          <a:p>
            <a:pPr indent="-381000" lvl="0" marL="457200" rtl="0" algn="l">
              <a:spcBef>
                <a:spcPts val="0"/>
              </a:spcBef>
              <a:spcAft>
                <a:spcPts val="0"/>
              </a:spcAft>
              <a:buSzPts val="2400"/>
              <a:buChar char="●"/>
            </a:pPr>
            <a:r>
              <a:rPr lang="en-US" sz="2400"/>
              <a:t>Provide command and </a:t>
            </a:r>
            <a:r>
              <a:rPr b="1" lang="en-US" sz="2400">
                <a:solidFill>
                  <a:schemeClr val="accent1"/>
                </a:solidFill>
              </a:rPr>
              <a:t>telemetry </a:t>
            </a:r>
            <a:r>
              <a:rPr lang="en-US" sz="2400"/>
              <a:t>capability for EPS health and status.</a:t>
            </a:r>
            <a:endParaRPr sz="2400"/>
          </a:p>
          <a:p>
            <a:pPr indent="-381000" lvl="0" marL="457200" rtl="0" algn="l">
              <a:spcBef>
                <a:spcPts val="0"/>
              </a:spcBef>
              <a:spcAft>
                <a:spcPts val="0"/>
              </a:spcAft>
              <a:buSzPts val="2400"/>
              <a:buChar char="●"/>
            </a:pPr>
            <a:r>
              <a:rPr b="1" lang="en-US" sz="2400">
                <a:solidFill>
                  <a:schemeClr val="accent1"/>
                </a:solidFill>
              </a:rPr>
              <a:t>Protect</a:t>
            </a:r>
            <a:r>
              <a:rPr lang="en-US" sz="2400"/>
              <a:t> the spacecraft </a:t>
            </a:r>
            <a:r>
              <a:rPr b="1" lang="en-US" sz="2400">
                <a:solidFill>
                  <a:schemeClr val="accent1"/>
                </a:solidFill>
              </a:rPr>
              <a:t>against failures</a:t>
            </a:r>
            <a:r>
              <a:rPr lang="en-US" sz="2400"/>
              <a:t> within EPS: making use of different operation modes such as low power, normal and transmission mode.</a:t>
            </a:r>
            <a:endParaRPr sz="2400"/>
          </a:p>
          <a:p>
            <a:pPr indent="-381000" lvl="0" marL="457200" rtl="0" algn="l">
              <a:spcBef>
                <a:spcPts val="0"/>
              </a:spcBef>
              <a:spcAft>
                <a:spcPts val="0"/>
              </a:spcAft>
              <a:buSzPts val="2400"/>
              <a:buChar char="●"/>
            </a:pPr>
            <a:r>
              <a:rPr lang="en-US" sz="2400"/>
              <a:t>Suppress transient bus voltages and protect against bus faults</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12b20754673_0_20"/>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Interconnection Diagram</a:t>
            </a:r>
            <a:endParaRPr/>
          </a:p>
        </p:txBody>
      </p:sp>
      <p:pic>
        <p:nvPicPr>
          <p:cNvPr id="1079" name="Google Shape;1079;g12b20754673_0_20"/>
          <p:cNvPicPr preferRelativeResize="0"/>
          <p:nvPr/>
        </p:nvPicPr>
        <p:blipFill>
          <a:blip r:embed="rId3">
            <a:alphaModFix/>
          </a:blip>
          <a:stretch>
            <a:fillRect/>
          </a:stretch>
        </p:blipFill>
        <p:spPr>
          <a:xfrm>
            <a:off x="2094825" y="1015202"/>
            <a:ext cx="7835605" cy="5537999"/>
          </a:xfrm>
          <a:prstGeom prst="rect">
            <a:avLst/>
          </a:prstGeom>
          <a:noFill/>
          <a:ln>
            <a:noFill/>
          </a:ln>
        </p:spPr>
      </p:pic>
      <p:sp>
        <p:nvSpPr>
          <p:cNvPr id="1080" name="Google Shape;1080;g12b20754673_0_20"/>
          <p:cNvSpPr txBox="1"/>
          <p:nvPr/>
        </p:nvSpPr>
        <p:spPr>
          <a:xfrm>
            <a:off x="10025150" y="1114950"/>
            <a:ext cx="2166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Key</a:t>
            </a:r>
            <a:endParaRPr b="1"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i. Red: Power line</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ii. Blue: Signal line</a:t>
            </a:r>
            <a:endParaRPr sz="2000">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0"/>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General Layout of the EPS</a:t>
            </a:r>
            <a:endParaRPr/>
          </a:p>
        </p:txBody>
      </p:sp>
      <p:pic>
        <p:nvPicPr>
          <p:cNvPr id="1086" name="Google Shape;1086;p40"/>
          <p:cNvPicPr preferRelativeResize="0"/>
          <p:nvPr>
            <p:ph idx="1" type="body"/>
          </p:nvPr>
        </p:nvPicPr>
        <p:blipFill rotWithShape="1">
          <a:blip r:embed="rId3">
            <a:alphaModFix/>
          </a:blip>
          <a:srcRect b="0" l="0" r="0" t="0"/>
          <a:stretch/>
        </p:blipFill>
        <p:spPr>
          <a:xfrm>
            <a:off x="1591107" y="1015287"/>
            <a:ext cx="9483600" cy="5284800"/>
          </a:xfrm>
          <a:prstGeom prst="rect">
            <a:avLst/>
          </a:prstGeom>
          <a:noFill/>
          <a:ln>
            <a:noFill/>
          </a:ln>
        </p:spPr>
      </p:pic>
      <p:sp>
        <p:nvSpPr>
          <p:cNvPr id="1087" name="Google Shape;1087;p40"/>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2b30173838_0_0"/>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Power Budget</a:t>
            </a:r>
            <a:endParaRPr/>
          </a:p>
        </p:txBody>
      </p:sp>
      <p:pic>
        <p:nvPicPr>
          <p:cNvPr id="1093" name="Google Shape;1093;g12b30173838_0_0"/>
          <p:cNvPicPr preferRelativeResize="0"/>
          <p:nvPr/>
        </p:nvPicPr>
        <p:blipFill>
          <a:blip r:embed="rId3">
            <a:alphaModFix/>
          </a:blip>
          <a:stretch>
            <a:fillRect/>
          </a:stretch>
        </p:blipFill>
        <p:spPr>
          <a:xfrm>
            <a:off x="0" y="1015200"/>
            <a:ext cx="12192001" cy="584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STM32H743 Specifications</a:t>
            </a:r>
            <a:endParaRPr/>
          </a:p>
        </p:txBody>
      </p:sp>
      <p:sp>
        <p:nvSpPr>
          <p:cNvPr id="503" name="Google Shape;503;p7"/>
          <p:cNvSpPr txBox="1"/>
          <p:nvPr>
            <p:ph idx="1" type="body"/>
          </p:nvPr>
        </p:nvSpPr>
        <p:spPr>
          <a:xfrm>
            <a:off x="170064" y="1143001"/>
            <a:ext cx="7130849" cy="442780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b="1" lang="en-US"/>
              <a:t>Weight</a:t>
            </a:r>
            <a:endParaRPr/>
          </a:p>
          <a:p>
            <a:pPr indent="-228600" lvl="0" marL="228600" rtl="0" algn="l">
              <a:lnSpc>
                <a:spcPct val="90000"/>
              </a:lnSpc>
              <a:spcBef>
                <a:spcPts val="1000"/>
              </a:spcBef>
              <a:spcAft>
                <a:spcPts val="0"/>
              </a:spcAft>
              <a:buClr>
                <a:schemeClr val="dk1"/>
              </a:buClr>
              <a:buSzPts val="2400"/>
              <a:buChar char="•"/>
            </a:pPr>
            <a:r>
              <a:rPr lang="en-US" sz="2400"/>
              <a:t>3g</a:t>
            </a:r>
            <a:endParaRPr/>
          </a:p>
          <a:p>
            <a:pPr indent="0" lvl="0" marL="0" rtl="0" algn="l">
              <a:lnSpc>
                <a:spcPct val="90000"/>
              </a:lnSpc>
              <a:spcBef>
                <a:spcPts val="1000"/>
              </a:spcBef>
              <a:spcAft>
                <a:spcPts val="0"/>
              </a:spcAft>
              <a:buClr>
                <a:schemeClr val="dk1"/>
              </a:buClr>
              <a:buSzPts val="2400"/>
              <a:buNone/>
            </a:pPr>
            <a:r>
              <a:rPr b="1" lang="en-US" sz="2400"/>
              <a:t>			   </a:t>
            </a:r>
            <a:r>
              <a:rPr b="1" lang="en-US"/>
              <a:t>Size</a:t>
            </a:r>
            <a:endParaRPr/>
          </a:p>
          <a:p>
            <a:pPr indent="-228600" lvl="0" marL="228600" rtl="0" algn="l">
              <a:lnSpc>
                <a:spcPct val="90000"/>
              </a:lnSpc>
              <a:spcBef>
                <a:spcPts val="1000"/>
              </a:spcBef>
              <a:spcAft>
                <a:spcPts val="0"/>
              </a:spcAft>
              <a:buClr>
                <a:schemeClr val="dk1"/>
              </a:buClr>
              <a:buSzPts val="2400"/>
              <a:buChar char="•"/>
            </a:pPr>
            <a:r>
              <a:rPr lang="en-US" sz="2400"/>
              <a:t>14 x 14 mm</a:t>
            </a:r>
            <a:endParaRPr/>
          </a:p>
          <a:p>
            <a:pPr indent="0" lvl="0" marL="0" rtl="0" algn="l">
              <a:lnSpc>
                <a:spcPct val="90000"/>
              </a:lnSpc>
              <a:spcBef>
                <a:spcPts val="1000"/>
              </a:spcBef>
              <a:spcAft>
                <a:spcPts val="0"/>
              </a:spcAft>
              <a:buClr>
                <a:schemeClr val="dk1"/>
              </a:buClr>
              <a:buSzPts val="2400"/>
              <a:buNone/>
            </a:pPr>
            <a:r>
              <a:rPr b="1" lang="en-US" sz="2400"/>
              <a:t>			   Package</a:t>
            </a:r>
            <a:endParaRPr/>
          </a:p>
          <a:p>
            <a:pPr indent="-228600" lvl="0" marL="228600" rtl="0" algn="l">
              <a:lnSpc>
                <a:spcPct val="90000"/>
              </a:lnSpc>
              <a:spcBef>
                <a:spcPts val="1000"/>
              </a:spcBef>
              <a:spcAft>
                <a:spcPts val="0"/>
              </a:spcAft>
              <a:buClr>
                <a:schemeClr val="dk1"/>
              </a:buClr>
              <a:buSzPts val="2400"/>
              <a:buChar char="•"/>
            </a:pPr>
            <a:r>
              <a:rPr lang="en-US" sz="2400"/>
              <a:t>LQFP-100</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504" name="Google Shape;504;p7"/>
          <p:cNvSpPr txBox="1"/>
          <p:nvPr>
            <p:ph idx="3" type="body"/>
          </p:nvPr>
        </p:nvSpPr>
        <p:spPr>
          <a:xfrm>
            <a:off x="7471407" y="5148263"/>
            <a:ext cx="4720593" cy="4225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a:t>Fig 4: STM32H755 development kit</a:t>
            </a:r>
            <a:endParaRPr/>
          </a:p>
        </p:txBody>
      </p:sp>
      <p:pic>
        <p:nvPicPr>
          <p:cNvPr descr="A close-up of a computer chip&#10;&#10;Description automatically generated with low confidence" id="505" name="Google Shape;505;p7"/>
          <p:cNvPicPr preferRelativeResize="0"/>
          <p:nvPr>
            <p:ph idx="2" type="pic"/>
          </p:nvPr>
        </p:nvPicPr>
        <p:blipFill rotWithShape="1">
          <a:blip r:embed="rId3">
            <a:alphaModFix/>
          </a:blip>
          <a:srcRect b="1083" l="10732" r="12094" t="5131"/>
          <a:stretch/>
        </p:blipFill>
        <p:spPr>
          <a:xfrm>
            <a:off x="8553157" y="1143001"/>
            <a:ext cx="3123028" cy="37952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g12b30173838_0_6"/>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Power Budget</a:t>
            </a:r>
            <a:endParaRPr/>
          </a:p>
        </p:txBody>
      </p:sp>
      <p:pic>
        <p:nvPicPr>
          <p:cNvPr id="1099" name="Google Shape;1099;g12b30173838_0_6"/>
          <p:cNvPicPr preferRelativeResize="0"/>
          <p:nvPr/>
        </p:nvPicPr>
        <p:blipFill>
          <a:blip r:embed="rId3">
            <a:alphaModFix/>
          </a:blip>
          <a:stretch>
            <a:fillRect/>
          </a:stretch>
        </p:blipFill>
        <p:spPr>
          <a:xfrm>
            <a:off x="0" y="1015200"/>
            <a:ext cx="12191999" cy="3112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6"/>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Orbital Average Power </a:t>
            </a:r>
            <a:endParaRPr/>
          </a:p>
        </p:txBody>
      </p:sp>
      <p:sp>
        <p:nvSpPr>
          <p:cNvPr id="1105" name="Google Shape;1105;p46"/>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rPr lang="en-US"/>
              <a:t>OAP = ηconv*η*Aeff*Cs</a:t>
            </a:r>
            <a:endParaRPr/>
          </a:p>
          <a:p>
            <a:pPr indent="0" lvl="0" marL="0" rtl="0" algn="ctr">
              <a:lnSpc>
                <a:spcPct val="90000"/>
              </a:lnSpc>
              <a:spcBef>
                <a:spcPts val="1000"/>
              </a:spcBef>
              <a:spcAft>
                <a:spcPts val="0"/>
              </a:spcAft>
              <a:buClr>
                <a:schemeClr val="dk1"/>
              </a:buClr>
              <a:buSzPts val="2800"/>
              <a:buNone/>
            </a:pPr>
            <a:r>
              <a:rPr lang="en-US"/>
              <a:t>Where ηconv=80%</a:t>
            </a:r>
            <a:endParaRPr/>
          </a:p>
          <a:p>
            <a:pPr indent="0" lvl="0" marL="0" rtl="0" algn="ctr">
              <a:lnSpc>
                <a:spcPct val="90000"/>
              </a:lnSpc>
              <a:spcBef>
                <a:spcPts val="1000"/>
              </a:spcBef>
              <a:spcAft>
                <a:spcPts val="0"/>
              </a:spcAft>
              <a:buClr>
                <a:schemeClr val="dk1"/>
              </a:buClr>
              <a:buSzPts val="2800"/>
              <a:buNone/>
            </a:pPr>
            <a:r>
              <a:rPr lang="en-US"/>
              <a:t>                   η=10%</a:t>
            </a:r>
            <a:endParaRPr/>
          </a:p>
          <a:p>
            <a:pPr indent="0" lvl="0" marL="0" rtl="0" algn="ctr">
              <a:lnSpc>
                <a:spcPct val="90000"/>
              </a:lnSpc>
              <a:spcBef>
                <a:spcPts val="1000"/>
              </a:spcBef>
              <a:spcAft>
                <a:spcPts val="0"/>
              </a:spcAft>
              <a:buClr>
                <a:schemeClr val="dk1"/>
              </a:buClr>
              <a:buSzPts val="2800"/>
              <a:buNone/>
            </a:pPr>
            <a:r>
              <a:rPr lang="en-US"/>
              <a:t>               Aeff=((95*95mm)*3)*2</a:t>
            </a:r>
            <a:endParaRPr/>
          </a:p>
          <a:p>
            <a:pPr indent="0" lvl="0" marL="0" rtl="0" algn="ctr">
              <a:lnSpc>
                <a:spcPct val="90000"/>
              </a:lnSpc>
              <a:spcBef>
                <a:spcPts val="1000"/>
              </a:spcBef>
              <a:spcAft>
                <a:spcPts val="0"/>
              </a:spcAft>
              <a:buClr>
                <a:schemeClr val="dk1"/>
              </a:buClr>
              <a:buSzPts val="2800"/>
              <a:buNone/>
            </a:pPr>
            <a:r>
              <a:rPr lang="en-US"/>
              <a:t>                  Cs=1321W/m^2 </a:t>
            </a:r>
            <a:endParaRPr/>
          </a:p>
          <a:p>
            <a:pPr indent="0" lvl="0" marL="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rPr lang="en-US"/>
              <a:t> Hence OAP=</a:t>
            </a:r>
            <a:r>
              <a:rPr b="1" lang="en-US">
                <a:solidFill>
                  <a:schemeClr val="accent1"/>
                </a:solidFill>
              </a:rPr>
              <a:t>5.722572W	</a:t>
            </a:r>
            <a:endParaRPr b="1">
              <a:solidFill>
                <a:schemeClr val="accent1"/>
              </a:solidFill>
            </a:endParaRPr>
          </a:p>
        </p:txBody>
      </p:sp>
      <p:sp>
        <p:nvSpPr>
          <p:cNvPr id="1106" name="Google Shape;1106;p46"/>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41"/>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BoM</a:t>
            </a:r>
            <a:endParaRPr/>
          </a:p>
        </p:txBody>
      </p:sp>
      <p:sp>
        <p:nvSpPr>
          <p:cNvPr id="1112" name="Google Shape;1112;p41"/>
          <p:cNvSpPr txBox="1"/>
          <p:nvPr>
            <p:ph idx="1" type="body"/>
          </p:nvPr>
        </p:nvSpPr>
        <p:spPr>
          <a:xfrm>
            <a:off x="170065" y="1143001"/>
            <a:ext cx="11851870" cy="4427806"/>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13" name="Google Shape;1113;p41"/>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114" name="Google Shape;1114;p41"/>
          <p:cNvPicPr preferRelativeResize="0"/>
          <p:nvPr/>
        </p:nvPicPr>
        <p:blipFill rotWithShape="1">
          <a:blip r:embed="rId3">
            <a:alphaModFix/>
          </a:blip>
          <a:srcRect b="0" l="0" r="0" t="0"/>
          <a:stretch/>
        </p:blipFill>
        <p:spPr>
          <a:xfrm>
            <a:off x="1637212" y="1143001"/>
            <a:ext cx="8969828" cy="536283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42"/>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BoM</a:t>
            </a:r>
            <a:endParaRPr/>
          </a:p>
        </p:txBody>
      </p:sp>
      <p:sp>
        <p:nvSpPr>
          <p:cNvPr id="1120" name="Google Shape;1120;p42"/>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121" name="Google Shape;1121;p42"/>
          <p:cNvPicPr preferRelativeResize="0"/>
          <p:nvPr>
            <p:ph idx="1" type="body"/>
          </p:nvPr>
        </p:nvPicPr>
        <p:blipFill rotWithShape="1">
          <a:blip r:embed="rId3">
            <a:alphaModFix/>
          </a:blip>
          <a:srcRect b="0" l="0" r="0" t="0"/>
          <a:stretch/>
        </p:blipFill>
        <p:spPr>
          <a:xfrm>
            <a:off x="1598021" y="1524375"/>
            <a:ext cx="9061269" cy="456291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43"/>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BoM</a:t>
            </a:r>
            <a:endParaRPr/>
          </a:p>
        </p:txBody>
      </p:sp>
      <p:pic>
        <p:nvPicPr>
          <p:cNvPr id="1127" name="Google Shape;1127;p43"/>
          <p:cNvPicPr preferRelativeResize="0"/>
          <p:nvPr>
            <p:ph idx="1" type="body"/>
          </p:nvPr>
        </p:nvPicPr>
        <p:blipFill rotWithShape="1">
          <a:blip r:embed="rId3">
            <a:alphaModFix/>
          </a:blip>
          <a:srcRect b="0" l="0" r="0" t="0"/>
          <a:stretch/>
        </p:blipFill>
        <p:spPr>
          <a:xfrm>
            <a:off x="1733004" y="1425456"/>
            <a:ext cx="8856619" cy="4874623"/>
          </a:xfrm>
          <a:prstGeom prst="rect">
            <a:avLst/>
          </a:prstGeom>
          <a:noFill/>
          <a:ln>
            <a:noFill/>
          </a:ln>
        </p:spPr>
      </p:pic>
      <p:sp>
        <p:nvSpPr>
          <p:cNvPr id="1128" name="Google Shape;1128;p43"/>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44"/>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Schematics for Power Converters</a:t>
            </a:r>
            <a:endParaRPr/>
          </a:p>
        </p:txBody>
      </p:sp>
      <p:pic>
        <p:nvPicPr>
          <p:cNvPr id="1134" name="Google Shape;1134;p44"/>
          <p:cNvPicPr preferRelativeResize="0"/>
          <p:nvPr>
            <p:ph idx="1" type="body"/>
          </p:nvPr>
        </p:nvPicPr>
        <p:blipFill rotWithShape="1">
          <a:blip r:embed="rId3">
            <a:alphaModFix/>
          </a:blip>
          <a:srcRect b="0" l="0" r="0" t="0"/>
          <a:stretch/>
        </p:blipFill>
        <p:spPr>
          <a:xfrm>
            <a:off x="1698171" y="1142999"/>
            <a:ext cx="8891452" cy="5005251"/>
          </a:xfrm>
          <a:prstGeom prst="rect">
            <a:avLst/>
          </a:prstGeom>
          <a:noFill/>
          <a:ln>
            <a:noFill/>
          </a:ln>
        </p:spPr>
      </p:pic>
      <p:sp>
        <p:nvSpPr>
          <p:cNvPr id="1135" name="Google Shape;1135;p44"/>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5"/>
          <p:cNvSpPr txBox="1"/>
          <p:nvPr>
            <p:ph type="title"/>
          </p:nvPr>
        </p:nvSpPr>
        <p:spPr>
          <a:xfrm>
            <a:off x="-1" y="2"/>
            <a:ext cx="12192001" cy="1015285"/>
          </a:xfrm>
          <a:prstGeom prst="rect">
            <a:avLst/>
          </a:prstGeom>
          <a:solidFill>
            <a:srgbClr val="9A470E">
              <a:alpha val="64705"/>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Garamond"/>
              <a:buNone/>
            </a:pPr>
            <a:r>
              <a:rPr lang="en-US"/>
              <a:t>PCB &amp; 3D Layout Diagrams</a:t>
            </a:r>
            <a:endParaRPr/>
          </a:p>
        </p:txBody>
      </p:sp>
      <p:pic>
        <p:nvPicPr>
          <p:cNvPr id="1141" name="Google Shape;1141;p45"/>
          <p:cNvPicPr preferRelativeResize="0"/>
          <p:nvPr>
            <p:ph idx="1" type="body"/>
          </p:nvPr>
        </p:nvPicPr>
        <p:blipFill rotWithShape="1">
          <a:blip r:embed="rId3">
            <a:alphaModFix/>
          </a:blip>
          <a:srcRect b="0" l="0" r="0" t="0"/>
          <a:stretch/>
        </p:blipFill>
        <p:spPr>
          <a:xfrm>
            <a:off x="206600" y="1364459"/>
            <a:ext cx="5410429" cy="4217735"/>
          </a:xfrm>
          <a:prstGeom prst="rect">
            <a:avLst/>
          </a:prstGeom>
          <a:noFill/>
          <a:ln>
            <a:noFill/>
          </a:ln>
        </p:spPr>
      </p:pic>
      <p:sp>
        <p:nvSpPr>
          <p:cNvPr id="1142" name="Google Shape;1142;p45"/>
          <p:cNvSpPr txBox="1"/>
          <p:nvPr>
            <p:ph idx="12" type="sldNum"/>
          </p:nvPr>
        </p:nvSpPr>
        <p:spPr>
          <a:xfrm>
            <a:off x="4724399" y="6300079"/>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143" name="Google Shape;1143;p45"/>
          <p:cNvPicPr preferRelativeResize="0"/>
          <p:nvPr/>
        </p:nvPicPr>
        <p:blipFill rotWithShape="1">
          <a:blip r:embed="rId4">
            <a:alphaModFix/>
          </a:blip>
          <a:srcRect b="0" l="0" r="0" t="0"/>
          <a:stretch/>
        </p:blipFill>
        <p:spPr>
          <a:xfrm>
            <a:off x="5859136" y="1364458"/>
            <a:ext cx="5575217" cy="421773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7"/>
          <p:cNvSpPr txBox="1"/>
          <p:nvPr>
            <p:ph idx="1" type="body"/>
          </p:nvPr>
        </p:nvSpPr>
        <p:spPr>
          <a:xfrm>
            <a:off x="1713914" y="3429000"/>
            <a:ext cx="8764171" cy="190341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4D4D4D"/>
              </a:buClr>
              <a:buSzPts val="8000"/>
              <a:buNone/>
            </a:pPr>
            <a:r>
              <a:rPr lang="en-US"/>
              <a:t>Thank You</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g12543c7f0bd_15_0"/>
          <p:cNvSpPr txBox="1"/>
          <p:nvPr>
            <p:ph type="ctrTitle"/>
          </p:nvPr>
        </p:nvSpPr>
        <p:spPr>
          <a:xfrm>
            <a:off x="904737" y="2818602"/>
            <a:ext cx="10382400" cy="1519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C0C0C"/>
              </a:buClr>
              <a:buSzPts val="4400"/>
              <a:buFont typeface="Garamond"/>
              <a:buNone/>
            </a:pPr>
            <a:r>
              <a:rPr lang="en-US" sz="4400"/>
              <a:t>STRUCTURE &amp; THERMAL CONTROL</a:t>
            </a:r>
            <a:r>
              <a:rPr lang="en-US" sz="4400"/>
              <a:t> SUBSYSTEM</a:t>
            </a:r>
            <a:endParaRPr/>
          </a:p>
        </p:txBody>
      </p:sp>
      <p:sp>
        <p:nvSpPr>
          <p:cNvPr id="1154" name="Google Shape;1154;g12543c7f0bd_15_0"/>
          <p:cNvSpPr txBox="1"/>
          <p:nvPr>
            <p:ph idx="1" type="subTitle"/>
          </p:nvPr>
        </p:nvSpPr>
        <p:spPr>
          <a:xfrm>
            <a:off x="904737" y="4515729"/>
            <a:ext cx="10382400" cy="1107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a:t>BY:  </a:t>
            </a:r>
            <a:endParaRPr/>
          </a:p>
          <a:p>
            <a:pPr indent="0" lvl="0" marL="0" rtl="0" algn="ctr">
              <a:lnSpc>
                <a:spcPct val="90000"/>
              </a:lnSpc>
              <a:spcBef>
                <a:spcPts val="1000"/>
              </a:spcBef>
              <a:spcAft>
                <a:spcPts val="0"/>
              </a:spcAft>
              <a:buClr>
                <a:schemeClr val="dk1"/>
              </a:buClr>
              <a:buSzPts val="3200"/>
              <a:buNone/>
            </a:pPr>
            <a:r>
              <a:rPr lang="en-US"/>
              <a:t>H. Wanjau/ C. Otieno/ A. Otwori/ A. Areeb/ J. Ayako</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12b1973cc59_0_46"/>
          <p:cNvSpPr txBox="1"/>
          <p:nvPr>
            <p:ph type="title"/>
          </p:nvPr>
        </p:nvSpPr>
        <p:spPr>
          <a:xfrm>
            <a:off x="-1" y="2"/>
            <a:ext cx="12192000" cy="101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Garamond"/>
              <a:buNone/>
            </a:pPr>
            <a:r>
              <a:rPr lang="en-US"/>
              <a:t>Functions of the Structure </a:t>
            </a:r>
            <a:endParaRPr/>
          </a:p>
        </p:txBody>
      </p:sp>
      <p:sp>
        <p:nvSpPr>
          <p:cNvPr id="1160" name="Google Shape;1160;g12b1973cc59_0_46"/>
          <p:cNvSpPr txBox="1"/>
          <p:nvPr>
            <p:ph idx="1" type="body"/>
          </p:nvPr>
        </p:nvSpPr>
        <p:spPr>
          <a:xfrm>
            <a:off x="170065" y="1143001"/>
            <a:ext cx="11851800" cy="44277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The Tafiti structure is a 3U mechanical design that houses the rest of the subassemblies. The main functions of the structure is to:</a:t>
            </a:r>
            <a:endParaRPr/>
          </a:p>
          <a:p>
            <a:pPr indent="-342900" lvl="0" marL="1371600" rtl="0" algn="l">
              <a:lnSpc>
                <a:spcPct val="150000"/>
              </a:lnSpc>
              <a:spcBef>
                <a:spcPts val="0"/>
              </a:spcBef>
              <a:spcAft>
                <a:spcPts val="0"/>
              </a:spcAft>
              <a:buSzPts val="1800"/>
              <a:buAutoNum type="arabicPeriod"/>
            </a:pPr>
            <a:r>
              <a:rPr lang="en-US"/>
              <a:t>Mount the sub-assemblies together.</a:t>
            </a:r>
            <a:endParaRPr/>
          </a:p>
          <a:p>
            <a:pPr indent="-342900" lvl="0" marL="1371600" rtl="0" algn="l">
              <a:lnSpc>
                <a:spcPct val="150000"/>
              </a:lnSpc>
              <a:spcBef>
                <a:spcPts val="0"/>
              </a:spcBef>
              <a:spcAft>
                <a:spcPts val="0"/>
              </a:spcAft>
              <a:buSzPts val="1800"/>
              <a:buAutoNum type="arabicPeriod"/>
            </a:pPr>
            <a:r>
              <a:rPr lang="en-US"/>
              <a:t>Protect the components from radiation.</a:t>
            </a:r>
            <a:endParaRPr/>
          </a:p>
          <a:p>
            <a:pPr indent="-342900" lvl="0" marL="1371600" rtl="0" algn="l">
              <a:lnSpc>
                <a:spcPct val="150000"/>
              </a:lnSpc>
              <a:spcBef>
                <a:spcPts val="0"/>
              </a:spcBef>
              <a:spcAft>
                <a:spcPts val="0"/>
              </a:spcAft>
              <a:buSzPts val="1800"/>
              <a:buAutoNum type="arabicPeriod"/>
            </a:pPr>
            <a:r>
              <a:rPr lang="en-US"/>
              <a:t>Aid in thermal Control.</a:t>
            </a:r>
            <a:endParaRPr/>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afiti_textured_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mple_tafiti_textured_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afiti_textured_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afiti_textured_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2022-03-29T12:27:42Z</dcterms:created>
  <dc:creator>Alex Gichamba</dc:creator>
</cp:coreProperties>
</file>